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60" r:id="rId4"/>
    <p:sldId id="263" r:id="rId5"/>
    <p:sldId id="264"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81" autoAdjust="0"/>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9AA38-256C-4481-92F0-BC7D0BEDCE4B}" type="datetimeFigureOut">
              <a:rPr lang="en-US" smtClean="0"/>
              <a:t>4/6/2017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F3D46F-676C-496C-807B-3BA5804821B5}" type="slidenum">
              <a:rPr lang="en-US" smtClean="0"/>
              <a:t>‹#›</a:t>
            </a:fld>
            <a:endParaRPr lang="en-US"/>
          </a:p>
        </p:txBody>
      </p:sp>
    </p:spTree>
    <p:extLst>
      <p:ext uri="{BB962C8B-B14F-4D97-AF65-F5344CB8AC3E}">
        <p14:creationId xmlns:p14="http://schemas.microsoft.com/office/powerpoint/2010/main" val="3164686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1</a:t>
            </a:fld>
            <a:endParaRPr lang="en-US"/>
          </a:p>
        </p:txBody>
      </p:sp>
    </p:spTree>
    <p:extLst>
      <p:ext uri="{BB962C8B-B14F-4D97-AF65-F5344CB8AC3E}">
        <p14:creationId xmlns:p14="http://schemas.microsoft.com/office/powerpoint/2010/main" val="1945794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10</a:t>
            </a:fld>
            <a:endParaRPr lang="en-US"/>
          </a:p>
        </p:txBody>
      </p:sp>
    </p:spTree>
    <p:extLst>
      <p:ext uri="{BB962C8B-B14F-4D97-AF65-F5344CB8AC3E}">
        <p14:creationId xmlns:p14="http://schemas.microsoft.com/office/powerpoint/2010/main" val="49981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11</a:t>
            </a:fld>
            <a:endParaRPr lang="en-US"/>
          </a:p>
        </p:txBody>
      </p:sp>
    </p:spTree>
    <p:extLst>
      <p:ext uri="{BB962C8B-B14F-4D97-AF65-F5344CB8AC3E}">
        <p14:creationId xmlns:p14="http://schemas.microsoft.com/office/powerpoint/2010/main" val="1077321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12</a:t>
            </a:fld>
            <a:endParaRPr lang="en-US"/>
          </a:p>
        </p:txBody>
      </p:sp>
    </p:spTree>
    <p:extLst>
      <p:ext uri="{BB962C8B-B14F-4D97-AF65-F5344CB8AC3E}">
        <p14:creationId xmlns:p14="http://schemas.microsoft.com/office/powerpoint/2010/main" val="2114097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2</a:t>
            </a:fld>
            <a:endParaRPr lang="en-US"/>
          </a:p>
        </p:txBody>
      </p:sp>
    </p:spTree>
    <p:extLst>
      <p:ext uri="{BB962C8B-B14F-4D97-AF65-F5344CB8AC3E}">
        <p14:creationId xmlns:p14="http://schemas.microsoft.com/office/powerpoint/2010/main" val="1521520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3</a:t>
            </a:fld>
            <a:endParaRPr lang="en-US"/>
          </a:p>
        </p:txBody>
      </p:sp>
    </p:spTree>
    <p:extLst>
      <p:ext uri="{BB962C8B-B14F-4D97-AF65-F5344CB8AC3E}">
        <p14:creationId xmlns:p14="http://schemas.microsoft.com/office/powerpoint/2010/main" val="3063331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4</a:t>
            </a:fld>
            <a:endParaRPr lang="en-US"/>
          </a:p>
        </p:txBody>
      </p:sp>
    </p:spTree>
    <p:extLst>
      <p:ext uri="{BB962C8B-B14F-4D97-AF65-F5344CB8AC3E}">
        <p14:creationId xmlns:p14="http://schemas.microsoft.com/office/powerpoint/2010/main" val="2438101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5</a:t>
            </a:fld>
            <a:endParaRPr lang="en-US"/>
          </a:p>
        </p:txBody>
      </p:sp>
    </p:spTree>
    <p:extLst>
      <p:ext uri="{BB962C8B-B14F-4D97-AF65-F5344CB8AC3E}">
        <p14:creationId xmlns:p14="http://schemas.microsoft.com/office/powerpoint/2010/main" val="3255988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6</a:t>
            </a:fld>
            <a:endParaRPr lang="en-US"/>
          </a:p>
        </p:txBody>
      </p:sp>
    </p:spTree>
    <p:extLst>
      <p:ext uri="{BB962C8B-B14F-4D97-AF65-F5344CB8AC3E}">
        <p14:creationId xmlns:p14="http://schemas.microsoft.com/office/powerpoint/2010/main" val="1154976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7</a:t>
            </a:fld>
            <a:endParaRPr lang="en-US"/>
          </a:p>
        </p:txBody>
      </p:sp>
    </p:spTree>
    <p:extLst>
      <p:ext uri="{BB962C8B-B14F-4D97-AF65-F5344CB8AC3E}">
        <p14:creationId xmlns:p14="http://schemas.microsoft.com/office/powerpoint/2010/main" val="4031149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8</a:t>
            </a:fld>
            <a:endParaRPr lang="en-US"/>
          </a:p>
        </p:txBody>
      </p:sp>
    </p:spTree>
    <p:extLst>
      <p:ext uri="{BB962C8B-B14F-4D97-AF65-F5344CB8AC3E}">
        <p14:creationId xmlns:p14="http://schemas.microsoft.com/office/powerpoint/2010/main" val="1995837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3D46F-676C-496C-807B-3BA5804821B5}" type="slidenum">
              <a:rPr lang="en-US" smtClean="0"/>
              <a:t>9</a:t>
            </a:fld>
            <a:endParaRPr lang="en-US"/>
          </a:p>
        </p:txBody>
      </p:sp>
    </p:spTree>
    <p:extLst>
      <p:ext uri="{BB962C8B-B14F-4D97-AF65-F5344CB8AC3E}">
        <p14:creationId xmlns:p14="http://schemas.microsoft.com/office/powerpoint/2010/main" val="2997693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2F8C34-72FB-4BE9-B2B8-D484E52D8286}"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3725860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2F8C34-72FB-4BE9-B2B8-D484E52D8286}"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58801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2F8C34-72FB-4BE9-B2B8-D484E52D8286}"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132379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2F8C34-72FB-4BE9-B2B8-D484E52D8286}"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3788369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2F8C34-72FB-4BE9-B2B8-D484E52D8286}"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194411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2F8C34-72FB-4BE9-B2B8-D484E52D8286}"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3700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2F8C34-72FB-4BE9-B2B8-D484E52D8286}" type="datetimeFigureOut">
              <a:rPr lang="en-US" smtClean="0"/>
              <a:t>4/6/2017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2407535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2F8C34-72FB-4BE9-B2B8-D484E52D8286}" type="datetimeFigureOut">
              <a:rPr lang="en-US" smtClean="0"/>
              <a:t>4/6/2017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1524623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F8C34-72FB-4BE9-B2B8-D484E52D8286}" type="datetimeFigureOut">
              <a:rPr lang="en-US" smtClean="0"/>
              <a:t>4/6/2017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326323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2F8C34-72FB-4BE9-B2B8-D484E52D8286}"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219508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2F8C34-72FB-4BE9-B2B8-D484E52D8286}"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6BEF5-C42C-41D7-B991-2246E880E22D}" type="slidenum">
              <a:rPr lang="en-US" smtClean="0"/>
              <a:t>‹#›</a:t>
            </a:fld>
            <a:endParaRPr lang="en-US"/>
          </a:p>
        </p:txBody>
      </p:sp>
    </p:spTree>
    <p:extLst>
      <p:ext uri="{BB962C8B-B14F-4D97-AF65-F5344CB8AC3E}">
        <p14:creationId xmlns:p14="http://schemas.microsoft.com/office/powerpoint/2010/main" val="45911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F8C34-72FB-4BE9-B2B8-D484E52D8286}" type="datetimeFigureOut">
              <a:rPr lang="en-US" smtClean="0"/>
              <a:t>4/6/2017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6BEF5-C42C-41D7-B991-2246E880E22D}" type="slidenum">
              <a:rPr lang="en-US" smtClean="0"/>
              <a:t>‹#›</a:t>
            </a:fld>
            <a:endParaRPr lang="en-US"/>
          </a:p>
        </p:txBody>
      </p:sp>
    </p:spTree>
    <p:extLst>
      <p:ext uri="{BB962C8B-B14F-4D97-AF65-F5344CB8AC3E}">
        <p14:creationId xmlns:p14="http://schemas.microsoft.com/office/powerpoint/2010/main" val="463490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humbs.dreamstime.com/z/plastic-ml-eppendorf-tubes-solution-lab-tool-d-illustration-49883845.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9381" t="3342" r="3726" b="17705"/>
          <a:stretch/>
        </p:blipFill>
        <p:spPr bwMode="auto">
          <a:xfrm>
            <a:off x="5583766" y="1786844"/>
            <a:ext cx="2592807" cy="252004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02723" y="-154414"/>
            <a:ext cx="6554203" cy="1325563"/>
          </a:xfrm>
        </p:spPr>
        <p:txBody>
          <a:bodyPr/>
          <a:lstStyle/>
          <a:p>
            <a:r>
              <a:rPr lang="en-US" dirty="0"/>
              <a:t>Isolating Fungi From Beetles</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8043" y="2497137"/>
            <a:ext cx="3109369" cy="1809750"/>
          </a:xfrm>
          <a:prstGeom prst="rect">
            <a:avLst/>
          </a:prstGeom>
        </p:spPr>
      </p:pic>
      <p:pic>
        <p:nvPicPr>
          <p:cNvPr id="1028" name="Picture 4" descr="https://4.imimg.com/data4/EE/AG/MY-14326656/sabouraud-dextrose-agar-plate-500x500.jpg"/>
          <p:cNvPicPr>
            <a:picLocks noChangeAspect="1" noChangeArrowheads="1"/>
          </p:cNvPicPr>
          <p:nvPr/>
        </p:nvPicPr>
        <p:blipFill rotWithShape="1">
          <a:blip r:embed="rId5">
            <a:extLst>
              <a:ext uri="{28A0092B-C50C-407E-A947-70E740481C1C}">
                <a14:useLocalDpi xmlns:a14="http://schemas.microsoft.com/office/drawing/2010/main" val="0"/>
              </a:ext>
            </a:extLst>
          </a:blip>
          <a:srcRect l="14583" t="12055" r="11307" b="16996"/>
          <a:stretch/>
        </p:blipFill>
        <p:spPr bwMode="auto">
          <a:xfrm>
            <a:off x="9785293" y="37374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s://4.imimg.com/data4/EE/AG/MY-14326656/sabouraud-dextrose-agar-plate-500x500.jpg"/>
          <p:cNvPicPr>
            <a:picLocks noChangeAspect="1" noChangeArrowheads="1"/>
          </p:cNvPicPr>
          <p:nvPr/>
        </p:nvPicPr>
        <p:blipFill rotWithShape="1">
          <a:blip r:embed="rId5">
            <a:extLst>
              <a:ext uri="{28A0092B-C50C-407E-A947-70E740481C1C}">
                <a14:useLocalDpi xmlns:a14="http://schemas.microsoft.com/office/drawing/2010/main" val="0"/>
              </a:ext>
            </a:extLst>
          </a:blip>
          <a:srcRect l="14583" t="12055" r="11307" b="16996"/>
          <a:stretch/>
        </p:blipFill>
        <p:spPr bwMode="auto">
          <a:xfrm>
            <a:off x="9785293" y="218247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4.imimg.com/data4/EE/AG/MY-14326656/sabouraud-dextrose-agar-plate-500x500.jpg"/>
          <p:cNvPicPr>
            <a:picLocks noChangeAspect="1" noChangeArrowheads="1"/>
          </p:cNvPicPr>
          <p:nvPr/>
        </p:nvPicPr>
        <p:blipFill rotWithShape="1">
          <a:blip r:embed="rId5">
            <a:extLst>
              <a:ext uri="{28A0092B-C50C-407E-A947-70E740481C1C}">
                <a14:useLocalDpi xmlns:a14="http://schemas.microsoft.com/office/drawing/2010/main" val="0"/>
              </a:ext>
            </a:extLst>
          </a:blip>
          <a:srcRect l="14583" t="12055" r="11307" b="16996"/>
          <a:stretch/>
        </p:blipFill>
        <p:spPr bwMode="auto">
          <a:xfrm>
            <a:off x="9785293" y="4090194"/>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4" name="Arc 3"/>
          <p:cNvSpPr/>
          <p:nvPr/>
        </p:nvSpPr>
        <p:spPr>
          <a:xfrm rot="16724705">
            <a:off x="3296678" y="1131150"/>
            <a:ext cx="2089231" cy="3501888"/>
          </a:xfrm>
          <a:prstGeom prst="arc">
            <a:avLst>
              <a:gd name="adj1" fmla="val 16200000"/>
              <a:gd name="adj2" fmla="val 399947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Arc 8"/>
          <p:cNvSpPr/>
          <p:nvPr/>
        </p:nvSpPr>
        <p:spPr>
          <a:xfrm rot="16724705">
            <a:off x="6232765" y="2009135"/>
            <a:ext cx="1125560" cy="1404021"/>
          </a:xfrm>
          <a:prstGeom prst="arc">
            <a:avLst>
              <a:gd name="adj1" fmla="val 16732443"/>
              <a:gd name="adj2" fmla="val 382738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Arc 9"/>
          <p:cNvSpPr/>
          <p:nvPr/>
        </p:nvSpPr>
        <p:spPr>
          <a:xfrm rot="16200000">
            <a:off x="7493350" y="-517873"/>
            <a:ext cx="3156783" cy="6240517"/>
          </a:xfrm>
          <a:prstGeom prst="arc">
            <a:avLst>
              <a:gd name="adj1" fmla="val 16337116"/>
              <a:gd name="adj2" fmla="val 15372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Connector 7"/>
          <p:cNvCxnSpPr/>
          <p:nvPr/>
        </p:nvCxnSpPr>
        <p:spPr>
          <a:xfrm>
            <a:off x="7808858" y="3056390"/>
            <a:ext cx="192881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Arc 12"/>
          <p:cNvSpPr/>
          <p:nvPr/>
        </p:nvSpPr>
        <p:spPr>
          <a:xfrm rot="5400000">
            <a:off x="8984010" y="2107962"/>
            <a:ext cx="1463536" cy="4482433"/>
          </a:xfrm>
          <a:prstGeom prst="arc">
            <a:avLst>
              <a:gd name="adj1" fmla="val 7334"/>
              <a:gd name="adj2" fmla="val 539181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10080571" y="1043944"/>
            <a:ext cx="1404937" cy="369332"/>
          </a:xfrm>
          <a:prstGeom prst="rect">
            <a:avLst/>
          </a:prstGeom>
          <a:noFill/>
        </p:spPr>
        <p:txBody>
          <a:bodyPr wrap="square" rtlCol="0">
            <a:spAutoFit/>
          </a:bodyPr>
          <a:lstStyle/>
          <a:p>
            <a:r>
              <a:rPr lang="en-US" dirty="0"/>
              <a:t>0.1 Dilution</a:t>
            </a:r>
          </a:p>
        </p:txBody>
      </p:sp>
      <p:sp>
        <p:nvSpPr>
          <p:cNvPr id="15" name="TextBox 14"/>
          <p:cNvSpPr txBox="1"/>
          <p:nvPr/>
        </p:nvSpPr>
        <p:spPr>
          <a:xfrm>
            <a:off x="10013894" y="2848215"/>
            <a:ext cx="1404937" cy="369332"/>
          </a:xfrm>
          <a:prstGeom prst="rect">
            <a:avLst/>
          </a:prstGeom>
          <a:noFill/>
        </p:spPr>
        <p:txBody>
          <a:bodyPr wrap="square" rtlCol="0">
            <a:spAutoFit/>
          </a:bodyPr>
          <a:lstStyle/>
          <a:p>
            <a:r>
              <a:rPr lang="en-US" dirty="0"/>
              <a:t>0.01 Dilution</a:t>
            </a:r>
          </a:p>
        </p:txBody>
      </p:sp>
      <p:sp>
        <p:nvSpPr>
          <p:cNvPr id="16" name="TextBox 15"/>
          <p:cNvSpPr txBox="1"/>
          <p:nvPr/>
        </p:nvSpPr>
        <p:spPr>
          <a:xfrm>
            <a:off x="9937696" y="4778907"/>
            <a:ext cx="1538287" cy="369332"/>
          </a:xfrm>
          <a:prstGeom prst="rect">
            <a:avLst/>
          </a:prstGeom>
          <a:noFill/>
        </p:spPr>
        <p:txBody>
          <a:bodyPr wrap="square" rtlCol="0">
            <a:spAutoFit/>
          </a:bodyPr>
          <a:lstStyle/>
          <a:p>
            <a:r>
              <a:rPr lang="en-US" dirty="0"/>
              <a:t>0.001 Dilution</a:t>
            </a:r>
          </a:p>
        </p:txBody>
      </p:sp>
      <p:cxnSp>
        <p:nvCxnSpPr>
          <p:cNvPr id="14" name="Straight Connector 13"/>
          <p:cNvCxnSpPr>
            <a:stCxn id="4" idx="2"/>
          </p:cNvCxnSpPr>
          <p:nvPr/>
        </p:nvCxnSpPr>
        <p:spPr>
          <a:xfrm flipH="1" flipV="1">
            <a:off x="5832475" y="2336800"/>
            <a:ext cx="4116" cy="1558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4" idx="2"/>
          </p:cNvCxnSpPr>
          <p:nvPr/>
        </p:nvCxnSpPr>
        <p:spPr>
          <a:xfrm flipH="1">
            <a:off x="5707063" y="2492681"/>
            <a:ext cx="1295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9" idx="2"/>
          </p:cNvCxnSpPr>
          <p:nvPr/>
        </p:nvCxnSpPr>
        <p:spPr>
          <a:xfrm flipV="1">
            <a:off x="7431588" y="2371725"/>
            <a:ext cx="42973" cy="1393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7286625" y="2492681"/>
            <a:ext cx="142875" cy="26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9675813" y="908936"/>
            <a:ext cx="131762" cy="1562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0" idx="2"/>
          </p:cNvCxnSpPr>
          <p:nvPr/>
        </p:nvCxnSpPr>
        <p:spPr>
          <a:xfrm flipH="1">
            <a:off x="9640888" y="1068485"/>
            <a:ext cx="166473" cy="104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9594850" y="2905125"/>
            <a:ext cx="142820" cy="15126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9599583" y="3056390"/>
            <a:ext cx="138087" cy="1376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9594850" y="4963573"/>
            <a:ext cx="120928" cy="1173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9590677" y="5080947"/>
            <a:ext cx="129274" cy="118116"/>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217395" y="1834064"/>
            <a:ext cx="1718179" cy="523220"/>
          </a:xfrm>
          <a:prstGeom prst="rect">
            <a:avLst/>
          </a:prstGeom>
          <a:noFill/>
        </p:spPr>
        <p:txBody>
          <a:bodyPr wrap="square" rtlCol="0">
            <a:spAutoFit/>
          </a:bodyPr>
          <a:lstStyle/>
          <a:p>
            <a:pPr algn="ctr"/>
            <a:r>
              <a:rPr lang="en-US" sz="1400" dirty="0" err="1"/>
              <a:t>mycangium</a:t>
            </a:r>
            <a:r>
              <a:rPr lang="en-US" sz="1400" dirty="0"/>
              <a:t>, head, fungi, etc.</a:t>
            </a:r>
          </a:p>
        </p:txBody>
      </p:sp>
      <p:sp>
        <p:nvSpPr>
          <p:cNvPr id="39" name="TextBox 38"/>
          <p:cNvSpPr txBox="1"/>
          <p:nvPr/>
        </p:nvSpPr>
        <p:spPr>
          <a:xfrm>
            <a:off x="7300989" y="850159"/>
            <a:ext cx="675531" cy="307777"/>
          </a:xfrm>
          <a:prstGeom prst="rect">
            <a:avLst/>
          </a:prstGeom>
          <a:noFill/>
        </p:spPr>
        <p:txBody>
          <a:bodyPr wrap="square" rtlCol="0">
            <a:spAutoFit/>
          </a:bodyPr>
          <a:lstStyle/>
          <a:p>
            <a:pPr algn="ctr"/>
            <a:r>
              <a:rPr lang="en-US" sz="1400" dirty="0"/>
              <a:t>50 </a:t>
            </a:r>
            <a:r>
              <a:rPr lang="en-US" sz="1400" dirty="0" err="1"/>
              <a:t>uL</a:t>
            </a:r>
            <a:endParaRPr lang="en-US" sz="1400" dirty="0"/>
          </a:p>
        </p:txBody>
      </p:sp>
      <p:sp>
        <p:nvSpPr>
          <p:cNvPr id="40" name="TextBox 39"/>
          <p:cNvSpPr txBox="1"/>
          <p:nvPr/>
        </p:nvSpPr>
        <p:spPr>
          <a:xfrm>
            <a:off x="6439653" y="2133599"/>
            <a:ext cx="675531" cy="307777"/>
          </a:xfrm>
          <a:prstGeom prst="rect">
            <a:avLst/>
          </a:prstGeom>
          <a:noFill/>
        </p:spPr>
        <p:txBody>
          <a:bodyPr wrap="square" rtlCol="0">
            <a:spAutoFit/>
          </a:bodyPr>
          <a:lstStyle/>
          <a:p>
            <a:pPr algn="ctr"/>
            <a:r>
              <a:rPr lang="en-US" sz="1400" dirty="0"/>
              <a:t>50 </a:t>
            </a:r>
            <a:r>
              <a:rPr lang="en-US" sz="1400" dirty="0" err="1"/>
              <a:t>uL</a:t>
            </a:r>
            <a:endParaRPr lang="en-US" sz="1400" dirty="0"/>
          </a:p>
        </p:txBody>
      </p:sp>
      <p:sp>
        <p:nvSpPr>
          <p:cNvPr id="41" name="TextBox 40"/>
          <p:cNvSpPr txBox="1"/>
          <p:nvPr/>
        </p:nvSpPr>
        <p:spPr>
          <a:xfrm>
            <a:off x="8325882" y="2751236"/>
            <a:ext cx="675531" cy="307777"/>
          </a:xfrm>
          <a:prstGeom prst="rect">
            <a:avLst/>
          </a:prstGeom>
          <a:noFill/>
        </p:spPr>
        <p:txBody>
          <a:bodyPr wrap="square" rtlCol="0">
            <a:spAutoFit/>
          </a:bodyPr>
          <a:lstStyle/>
          <a:p>
            <a:pPr algn="ctr"/>
            <a:r>
              <a:rPr lang="en-US" sz="1400" dirty="0"/>
              <a:t>50 </a:t>
            </a:r>
            <a:r>
              <a:rPr lang="en-US" sz="1400" dirty="0" err="1"/>
              <a:t>uL</a:t>
            </a:r>
            <a:endParaRPr lang="en-US" sz="1400" dirty="0"/>
          </a:p>
        </p:txBody>
      </p:sp>
      <p:sp>
        <p:nvSpPr>
          <p:cNvPr id="42" name="TextBox 41"/>
          <p:cNvSpPr txBox="1"/>
          <p:nvPr/>
        </p:nvSpPr>
        <p:spPr>
          <a:xfrm>
            <a:off x="8387750" y="4625018"/>
            <a:ext cx="675531" cy="307777"/>
          </a:xfrm>
          <a:prstGeom prst="rect">
            <a:avLst/>
          </a:prstGeom>
          <a:noFill/>
        </p:spPr>
        <p:txBody>
          <a:bodyPr wrap="square" rtlCol="0">
            <a:spAutoFit/>
          </a:bodyPr>
          <a:lstStyle/>
          <a:p>
            <a:pPr algn="ctr"/>
            <a:r>
              <a:rPr lang="en-US" sz="1400" dirty="0"/>
              <a:t>5 </a:t>
            </a:r>
            <a:r>
              <a:rPr lang="en-US" sz="1400" dirty="0" err="1"/>
              <a:t>uL</a:t>
            </a:r>
            <a:endParaRPr lang="en-US" sz="1400" dirty="0"/>
          </a:p>
        </p:txBody>
      </p:sp>
      <p:sp>
        <p:nvSpPr>
          <p:cNvPr id="36" name="TextBox 35"/>
          <p:cNvSpPr txBox="1"/>
          <p:nvPr/>
        </p:nvSpPr>
        <p:spPr>
          <a:xfrm>
            <a:off x="41900" y="4574465"/>
            <a:ext cx="7717971" cy="2308324"/>
          </a:xfrm>
          <a:prstGeom prst="rect">
            <a:avLst/>
          </a:prstGeom>
          <a:noFill/>
        </p:spPr>
        <p:txBody>
          <a:bodyPr wrap="square" rtlCol="0">
            <a:spAutoFit/>
          </a:bodyPr>
          <a:lstStyle/>
          <a:p>
            <a:pPr fontAlgn="base"/>
            <a:r>
              <a:rPr lang="en-US" sz="1600" b="1" dirty="0"/>
              <a:t>Primary Culture Plate Preparation</a:t>
            </a:r>
          </a:p>
          <a:p>
            <a:pPr marL="342900" indent="-342900" fontAlgn="base">
              <a:buFont typeface="+mj-lt"/>
              <a:buAutoNum type="arabicPeriod"/>
            </a:pPr>
            <a:r>
              <a:rPr lang="en-US" sz="1600" dirty="0"/>
              <a:t>Prepare two tubes per each sample, label them “0.1” and “0.01”, fill each with 500 </a:t>
            </a:r>
            <a:r>
              <a:rPr lang="en-US" sz="1600" dirty="0" err="1"/>
              <a:t>ul</a:t>
            </a:r>
            <a:r>
              <a:rPr lang="en-US" sz="1600" dirty="0"/>
              <a:t> of water or PBS.</a:t>
            </a:r>
          </a:p>
          <a:p>
            <a:pPr marL="342900" indent="-342900" fontAlgn="base">
              <a:buFont typeface="+mj-lt"/>
              <a:buAutoNum type="arabicPeriod"/>
            </a:pPr>
            <a:r>
              <a:rPr lang="en-US" sz="1600" dirty="0"/>
              <a:t>Suspend </a:t>
            </a:r>
            <a:r>
              <a:rPr lang="en-US" sz="1600" dirty="0" err="1"/>
              <a:t>mycangium</a:t>
            </a:r>
            <a:r>
              <a:rPr lang="en-US" sz="1600" dirty="0"/>
              <a:t> in the tube “0.1” and vortex.</a:t>
            </a:r>
          </a:p>
          <a:p>
            <a:pPr marL="342900" indent="-342900" fontAlgn="base">
              <a:buFont typeface="+mj-lt"/>
              <a:buAutoNum type="arabicPeriod"/>
            </a:pPr>
            <a:r>
              <a:rPr lang="en-US" sz="1600" dirty="0"/>
              <a:t>Plate </a:t>
            </a:r>
            <a:r>
              <a:rPr lang="en-US" sz="1600" b="1" dirty="0"/>
              <a:t>50 </a:t>
            </a:r>
            <a:r>
              <a:rPr lang="en-US" sz="1600" b="1" dirty="0" err="1"/>
              <a:t>ul</a:t>
            </a:r>
            <a:r>
              <a:rPr lang="en-US" sz="1600" dirty="0"/>
              <a:t> of the suspension on media. This is your 0.1 dilution.</a:t>
            </a:r>
          </a:p>
          <a:p>
            <a:pPr marL="342900" indent="-342900" fontAlgn="base">
              <a:buFont typeface="+mj-lt"/>
              <a:buAutoNum type="arabicPeriod"/>
            </a:pPr>
            <a:r>
              <a:rPr lang="en-US" sz="1600" dirty="0"/>
              <a:t>Transfer </a:t>
            </a:r>
            <a:r>
              <a:rPr lang="en-US" sz="1600" b="1" dirty="0"/>
              <a:t>50 </a:t>
            </a:r>
            <a:r>
              <a:rPr lang="en-US" sz="1600" b="1" dirty="0" err="1"/>
              <a:t>ul</a:t>
            </a:r>
            <a:r>
              <a:rPr lang="en-US" sz="1600" dirty="0"/>
              <a:t> of the initial suspension to the second tube (“0.01”) and vortex.</a:t>
            </a:r>
          </a:p>
          <a:p>
            <a:pPr marL="342900" indent="-342900" fontAlgn="base">
              <a:buFont typeface="+mj-lt"/>
              <a:buAutoNum type="arabicPeriod"/>
            </a:pPr>
            <a:r>
              <a:rPr lang="en-US" sz="1600" dirty="0"/>
              <a:t>Plate </a:t>
            </a:r>
            <a:r>
              <a:rPr lang="en-US" sz="1600" b="1" dirty="0"/>
              <a:t>50 </a:t>
            </a:r>
            <a:r>
              <a:rPr lang="en-US" sz="1600" b="1" dirty="0" err="1"/>
              <a:t>ul</a:t>
            </a:r>
            <a:r>
              <a:rPr lang="en-US" sz="1600" dirty="0"/>
              <a:t> of the second suspension on </a:t>
            </a:r>
            <a:r>
              <a:rPr lang="en-US" sz="1600" b="1" dirty="0"/>
              <a:t>second</a:t>
            </a:r>
            <a:r>
              <a:rPr lang="en-US" sz="1600" dirty="0"/>
              <a:t> media plate. This is your 0.01 dilution.</a:t>
            </a:r>
          </a:p>
          <a:p>
            <a:pPr marL="342900" indent="-342900" fontAlgn="base">
              <a:buFont typeface="+mj-lt"/>
              <a:buAutoNum type="arabicPeriod"/>
            </a:pPr>
            <a:r>
              <a:rPr lang="en-US" sz="1600" dirty="0"/>
              <a:t>Plate </a:t>
            </a:r>
            <a:r>
              <a:rPr lang="en-US" sz="1600" b="1" dirty="0"/>
              <a:t>5 </a:t>
            </a:r>
            <a:r>
              <a:rPr lang="en-US" sz="1600" b="1" dirty="0" err="1"/>
              <a:t>ul</a:t>
            </a:r>
            <a:r>
              <a:rPr lang="en-US" sz="1600" dirty="0"/>
              <a:t> of the second suspension on a </a:t>
            </a:r>
            <a:r>
              <a:rPr lang="en-US" sz="1600" b="1" dirty="0"/>
              <a:t>third</a:t>
            </a:r>
            <a:r>
              <a:rPr lang="en-US" sz="1600" dirty="0"/>
              <a:t> plate. This is your 0.001 dilution.</a:t>
            </a:r>
          </a:p>
          <a:p>
            <a:endParaRPr lang="en-US" sz="1600" dirty="0"/>
          </a:p>
        </p:txBody>
      </p:sp>
      <p:sp>
        <p:nvSpPr>
          <p:cNvPr id="5" name="TextBox 4"/>
          <p:cNvSpPr txBox="1"/>
          <p:nvPr/>
        </p:nvSpPr>
        <p:spPr>
          <a:xfrm>
            <a:off x="5781125" y="3142933"/>
            <a:ext cx="497202" cy="338554"/>
          </a:xfrm>
          <a:prstGeom prst="rect">
            <a:avLst/>
          </a:prstGeom>
          <a:noFill/>
        </p:spPr>
        <p:txBody>
          <a:bodyPr wrap="square" rtlCol="0">
            <a:spAutoFit/>
          </a:bodyPr>
          <a:lstStyle/>
          <a:p>
            <a:r>
              <a:rPr lang="en-US" sz="1600" dirty="0" smtClean="0"/>
              <a:t>0.1</a:t>
            </a:r>
            <a:endParaRPr lang="en-US" dirty="0"/>
          </a:p>
        </p:txBody>
      </p:sp>
      <p:sp>
        <p:nvSpPr>
          <p:cNvPr id="33" name="TextBox 32"/>
          <p:cNvSpPr txBox="1"/>
          <p:nvPr/>
        </p:nvSpPr>
        <p:spPr>
          <a:xfrm>
            <a:off x="7170902" y="3148271"/>
            <a:ext cx="632658" cy="338554"/>
          </a:xfrm>
          <a:prstGeom prst="rect">
            <a:avLst/>
          </a:prstGeom>
          <a:noFill/>
        </p:spPr>
        <p:txBody>
          <a:bodyPr wrap="square" rtlCol="0">
            <a:spAutoFit/>
          </a:bodyPr>
          <a:lstStyle/>
          <a:p>
            <a:r>
              <a:rPr lang="en-US" sz="1600" dirty="0" smtClean="0"/>
              <a:t>0.01</a:t>
            </a:r>
            <a:endParaRPr lang="en-US" sz="1600" dirty="0"/>
          </a:p>
        </p:txBody>
      </p:sp>
    </p:spTree>
    <p:extLst>
      <p:ext uri="{BB962C8B-B14F-4D97-AF65-F5344CB8AC3E}">
        <p14:creationId xmlns:p14="http://schemas.microsoft.com/office/powerpoint/2010/main" val="33416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xEl>
                                              <p:pRg st="4" end="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6">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P spid="13" grpId="0" animBg="1"/>
      <p:bldP spid="11" grpId="0"/>
      <p:bldP spid="15" grpId="0"/>
      <p:bldP spid="16" grpId="0"/>
      <p:bldP spid="35" grpId="0"/>
      <p:bldP spid="39" grpId="0"/>
      <p:bldP spid="40" grpId="0"/>
      <p:bldP spid="41" grpId="0"/>
      <p:bldP spid="42" grpId="0"/>
      <p:bldP spid="5" grpId="0"/>
      <p:bldP spid="3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603750" cy="1325563"/>
          </a:xfrm>
        </p:spPr>
        <p:txBody>
          <a:bodyPr/>
          <a:lstStyle/>
          <a:p>
            <a:r>
              <a:rPr lang="en-US" dirty="0" smtClean="0"/>
              <a:t>Recording gel results in the database</a:t>
            </a:r>
            <a:endParaRPr lang="en-US" dirty="0"/>
          </a:p>
        </p:txBody>
      </p:sp>
      <p:sp>
        <p:nvSpPr>
          <p:cNvPr id="6" name="TextBox 5"/>
          <p:cNvSpPr txBox="1"/>
          <p:nvPr/>
        </p:nvSpPr>
        <p:spPr>
          <a:xfrm>
            <a:off x="1450039" y="1504097"/>
            <a:ext cx="4920530" cy="1815882"/>
          </a:xfrm>
          <a:prstGeom prst="rect">
            <a:avLst/>
          </a:prstGeom>
          <a:noFill/>
        </p:spPr>
        <p:txBody>
          <a:bodyPr wrap="square" rtlCol="0">
            <a:spAutoFit/>
          </a:bodyPr>
          <a:lstStyle/>
          <a:p>
            <a:r>
              <a:rPr lang="en-US" sz="1600" dirty="0" smtClean="0"/>
              <a:t>Please remember to record your gel results in the database. Also, save an image of each gel you run in your lab records with a way to connect the bands to a PCR ID.</a:t>
            </a:r>
          </a:p>
          <a:p>
            <a:pPr marL="342900" indent="-342900">
              <a:buFont typeface="+mj-lt"/>
              <a:buAutoNum type="arabicPeriod"/>
            </a:pPr>
            <a:r>
              <a:rPr lang="en-US" sz="1600" dirty="0" smtClean="0"/>
              <a:t>Check the box in </a:t>
            </a:r>
            <a:r>
              <a:rPr lang="en-US" sz="1600" dirty="0" err="1" smtClean="0"/>
              <a:t>PCR_ok</a:t>
            </a:r>
            <a:r>
              <a:rPr lang="en-US" sz="1600" dirty="0" smtClean="0"/>
              <a:t> if your gel returns a single band for a sample.</a:t>
            </a:r>
          </a:p>
          <a:p>
            <a:pPr marL="342900" indent="-342900">
              <a:buFont typeface="+mj-lt"/>
              <a:buAutoNum type="arabicPeriod"/>
            </a:pPr>
            <a:r>
              <a:rPr lang="en-US" sz="1600" dirty="0" smtClean="0"/>
              <a:t>In </a:t>
            </a:r>
            <a:r>
              <a:rPr lang="en-US" sz="1600" dirty="0" err="1" smtClean="0"/>
              <a:t>band_strength</a:t>
            </a:r>
            <a:r>
              <a:rPr lang="en-US" sz="1600" dirty="0" smtClean="0"/>
              <a:t>, record how strong the band appears on the gel, if it appears at all.</a:t>
            </a:r>
          </a:p>
        </p:txBody>
      </p:sp>
      <p:pic>
        <p:nvPicPr>
          <p:cNvPr id="4" name="Picture 3"/>
          <p:cNvPicPr>
            <a:picLocks noChangeAspect="1"/>
          </p:cNvPicPr>
          <p:nvPr/>
        </p:nvPicPr>
        <p:blipFill>
          <a:blip r:embed="rId3"/>
          <a:stretch>
            <a:fillRect/>
          </a:stretch>
        </p:blipFill>
        <p:spPr>
          <a:xfrm>
            <a:off x="1265882" y="4202411"/>
            <a:ext cx="9696450" cy="2038350"/>
          </a:xfrm>
          <a:prstGeom prst="rect">
            <a:avLst/>
          </a:prstGeom>
        </p:spPr>
      </p:pic>
      <p:pic>
        <p:nvPicPr>
          <p:cNvPr id="7" name="Picture 6"/>
          <p:cNvPicPr>
            <a:picLocks noChangeAspect="1"/>
          </p:cNvPicPr>
          <p:nvPr/>
        </p:nvPicPr>
        <p:blipFill>
          <a:blip r:embed="rId4"/>
          <a:stretch>
            <a:fillRect/>
          </a:stretch>
        </p:blipFill>
        <p:spPr>
          <a:xfrm>
            <a:off x="7436814" y="1171149"/>
            <a:ext cx="3525518" cy="2747941"/>
          </a:xfrm>
          <a:prstGeom prst="rect">
            <a:avLst/>
          </a:prstGeom>
        </p:spPr>
      </p:pic>
      <p:sp>
        <p:nvSpPr>
          <p:cNvPr id="8" name="TextBox 7"/>
          <p:cNvSpPr txBox="1"/>
          <p:nvPr/>
        </p:nvSpPr>
        <p:spPr>
          <a:xfrm>
            <a:off x="7505324" y="1269804"/>
            <a:ext cx="860078" cy="369332"/>
          </a:xfrm>
          <a:prstGeom prst="rect">
            <a:avLst/>
          </a:prstGeom>
          <a:noFill/>
        </p:spPr>
        <p:txBody>
          <a:bodyPr wrap="square" rtlCol="0">
            <a:spAutoFit/>
          </a:bodyPr>
          <a:lstStyle/>
          <a:p>
            <a:r>
              <a:rPr lang="en-US" dirty="0" smtClean="0">
                <a:solidFill>
                  <a:schemeClr val="bg1"/>
                </a:solidFill>
              </a:rPr>
              <a:t>Ladder</a:t>
            </a:r>
            <a:endParaRPr lang="en-US" dirty="0">
              <a:solidFill>
                <a:schemeClr val="bg1"/>
              </a:solidFill>
            </a:endParaRPr>
          </a:p>
        </p:txBody>
      </p:sp>
      <p:sp>
        <p:nvSpPr>
          <p:cNvPr id="11" name="TextBox 10"/>
          <p:cNvSpPr txBox="1"/>
          <p:nvPr/>
        </p:nvSpPr>
        <p:spPr>
          <a:xfrm>
            <a:off x="8173772" y="1514706"/>
            <a:ext cx="860078" cy="369332"/>
          </a:xfrm>
          <a:prstGeom prst="rect">
            <a:avLst/>
          </a:prstGeom>
          <a:noFill/>
        </p:spPr>
        <p:txBody>
          <a:bodyPr wrap="square" rtlCol="0">
            <a:spAutoFit/>
          </a:bodyPr>
          <a:lstStyle/>
          <a:p>
            <a:r>
              <a:rPr lang="en-US" dirty="0" smtClean="0">
                <a:solidFill>
                  <a:schemeClr val="bg1"/>
                </a:solidFill>
              </a:rPr>
              <a:t>10873</a:t>
            </a:r>
            <a:endParaRPr lang="en-US" dirty="0">
              <a:solidFill>
                <a:schemeClr val="bg1"/>
              </a:solidFill>
            </a:endParaRPr>
          </a:p>
        </p:txBody>
      </p:sp>
      <p:sp>
        <p:nvSpPr>
          <p:cNvPr id="12" name="TextBox 11"/>
          <p:cNvSpPr txBox="1"/>
          <p:nvPr/>
        </p:nvSpPr>
        <p:spPr>
          <a:xfrm>
            <a:off x="8855801" y="1514706"/>
            <a:ext cx="860078" cy="369332"/>
          </a:xfrm>
          <a:prstGeom prst="rect">
            <a:avLst/>
          </a:prstGeom>
          <a:noFill/>
        </p:spPr>
        <p:txBody>
          <a:bodyPr wrap="square" rtlCol="0">
            <a:spAutoFit/>
          </a:bodyPr>
          <a:lstStyle/>
          <a:p>
            <a:pPr algn="ctr"/>
            <a:r>
              <a:rPr lang="en-US" dirty="0" smtClean="0">
                <a:solidFill>
                  <a:schemeClr val="bg1"/>
                </a:solidFill>
              </a:rPr>
              <a:t>10874</a:t>
            </a:r>
            <a:endParaRPr lang="en-US" dirty="0">
              <a:solidFill>
                <a:schemeClr val="bg1"/>
              </a:solidFill>
            </a:endParaRPr>
          </a:p>
        </p:txBody>
      </p:sp>
      <p:sp>
        <p:nvSpPr>
          <p:cNvPr id="13" name="TextBox 12"/>
          <p:cNvSpPr txBox="1"/>
          <p:nvPr/>
        </p:nvSpPr>
        <p:spPr>
          <a:xfrm>
            <a:off x="9534555" y="1514706"/>
            <a:ext cx="860078" cy="369332"/>
          </a:xfrm>
          <a:prstGeom prst="rect">
            <a:avLst/>
          </a:prstGeom>
          <a:noFill/>
        </p:spPr>
        <p:txBody>
          <a:bodyPr wrap="square" rtlCol="0">
            <a:spAutoFit/>
          </a:bodyPr>
          <a:lstStyle/>
          <a:p>
            <a:pPr algn="ctr"/>
            <a:r>
              <a:rPr lang="en-US" dirty="0" smtClean="0">
                <a:solidFill>
                  <a:schemeClr val="bg1"/>
                </a:solidFill>
              </a:rPr>
              <a:t>10875</a:t>
            </a:r>
            <a:endParaRPr lang="en-US" dirty="0">
              <a:solidFill>
                <a:schemeClr val="bg1"/>
              </a:solidFill>
            </a:endParaRPr>
          </a:p>
        </p:txBody>
      </p:sp>
      <p:sp>
        <p:nvSpPr>
          <p:cNvPr id="14" name="TextBox 13"/>
          <p:cNvSpPr txBox="1"/>
          <p:nvPr/>
        </p:nvSpPr>
        <p:spPr>
          <a:xfrm>
            <a:off x="10206278" y="1513150"/>
            <a:ext cx="860078" cy="369332"/>
          </a:xfrm>
          <a:prstGeom prst="rect">
            <a:avLst/>
          </a:prstGeom>
          <a:noFill/>
        </p:spPr>
        <p:txBody>
          <a:bodyPr wrap="square" rtlCol="0">
            <a:spAutoFit/>
          </a:bodyPr>
          <a:lstStyle/>
          <a:p>
            <a:pPr algn="ctr"/>
            <a:r>
              <a:rPr lang="en-US" dirty="0" smtClean="0">
                <a:solidFill>
                  <a:schemeClr val="bg1"/>
                </a:solidFill>
              </a:rPr>
              <a:t>10876</a:t>
            </a:r>
            <a:endParaRPr lang="en-US" dirty="0">
              <a:solidFill>
                <a:schemeClr val="bg1"/>
              </a:solidFill>
            </a:endParaRPr>
          </a:p>
        </p:txBody>
      </p:sp>
    </p:spTree>
    <p:extLst>
      <p:ext uri="{BB962C8B-B14F-4D97-AF65-F5344CB8AC3E}">
        <p14:creationId xmlns:p14="http://schemas.microsoft.com/office/powerpoint/2010/main" val="481666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955265" cy="1325563"/>
          </a:xfrm>
        </p:spPr>
        <p:txBody>
          <a:bodyPr/>
          <a:lstStyle/>
          <a:p>
            <a:r>
              <a:rPr lang="en-US" dirty="0" smtClean="0"/>
              <a:t>Preparing a database entry for sequencing</a:t>
            </a:r>
            <a:endParaRPr lang="en-US" dirty="0"/>
          </a:p>
        </p:txBody>
      </p:sp>
      <p:sp>
        <p:nvSpPr>
          <p:cNvPr id="6" name="TextBox 5"/>
          <p:cNvSpPr txBox="1"/>
          <p:nvPr/>
        </p:nvSpPr>
        <p:spPr>
          <a:xfrm>
            <a:off x="1204771" y="1295221"/>
            <a:ext cx="9239250" cy="2554545"/>
          </a:xfrm>
          <a:prstGeom prst="rect">
            <a:avLst/>
          </a:prstGeom>
          <a:noFill/>
        </p:spPr>
        <p:txBody>
          <a:bodyPr wrap="square" rtlCol="0">
            <a:spAutoFit/>
          </a:bodyPr>
          <a:lstStyle/>
          <a:p>
            <a:r>
              <a:rPr lang="en-US" sz="1600" dirty="0" smtClean="0"/>
              <a:t>Here, you will generate a database entry that connects your sequence to your PCR product and in turn, the rest of your work.</a:t>
            </a:r>
          </a:p>
          <a:p>
            <a:pPr marL="342900" indent="-342900">
              <a:buFont typeface="+mj-lt"/>
              <a:buAutoNum type="arabicPeriod"/>
            </a:pPr>
            <a:r>
              <a:rPr lang="en-US" sz="1600" dirty="0" smtClean="0"/>
              <a:t>Decide if you will be sequencing one direction or both. If one, each PCR product submitted will have one sequence ID (</a:t>
            </a:r>
            <a:r>
              <a:rPr lang="en-US" sz="1600" b="1" dirty="0" err="1" smtClean="0"/>
              <a:t>seq_ID</a:t>
            </a:r>
            <a:r>
              <a:rPr lang="en-US" sz="1600" dirty="0" smtClean="0"/>
              <a:t>). If both, each will have two. Record the </a:t>
            </a:r>
            <a:r>
              <a:rPr lang="en-US" sz="1600" b="1" dirty="0" err="1" smtClean="0"/>
              <a:t>PCR_id</a:t>
            </a:r>
            <a:r>
              <a:rPr lang="en-US" sz="1600" dirty="0" smtClean="0"/>
              <a:t> in accordingly, the </a:t>
            </a:r>
            <a:r>
              <a:rPr lang="en-US" sz="1600" b="1" dirty="0" err="1" smtClean="0"/>
              <a:t>contig_ID</a:t>
            </a:r>
            <a:r>
              <a:rPr lang="en-US" sz="1600" dirty="0" smtClean="0"/>
              <a:t> will automatically.</a:t>
            </a:r>
          </a:p>
          <a:p>
            <a:pPr marL="342900" indent="-342900">
              <a:buFont typeface="+mj-lt"/>
              <a:buAutoNum type="arabicPeriod"/>
            </a:pPr>
            <a:r>
              <a:rPr lang="en-US" sz="1600" dirty="0" smtClean="0"/>
              <a:t>Record the </a:t>
            </a:r>
            <a:r>
              <a:rPr lang="en-US" sz="1600" b="1" dirty="0" err="1" smtClean="0"/>
              <a:t>isolate_name</a:t>
            </a:r>
            <a:r>
              <a:rPr lang="en-US" sz="1600" dirty="0" smtClean="0"/>
              <a:t> the PCR product is associated with.</a:t>
            </a:r>
          </a:p>
          <a:p>
            <a:pPr marL="342900" indent="-342900">
              <a:buFont typeface="+mj-lt"/>
              <a:buAutoNum type="arabicPeriod"/>
            </a:pPr>
            <a:r>
              <a:rPr lang="en-US" sz="1600" dirty="0" smtClean="0"/>
              <a:t>Record the </a:t>
            </a:r>
            <a:r>
              <a:rPr lang="en-US" sz="1600" b="1" dirty="0" smtClean="0"/>
              <a:t>primer</a:t>
            </a:r>
            <a:r>
              <a:rPr lang="en-US" sz="1600" dirty="0" smtClean="0"/>
              <a:t> the sequence reading will start at. If you will be sequencing both directions, one </a:t>
            </a:r>
            <a:r>
              <a:rPr lang="en-US" sz="1600" dirty="0" err="1" smtClean="0"/>
              <a:t>seq_ID</a:t>
            </a:r>
            <a:r>
              <a:rPr lang="en-US" sz="1600" dirty="0" smtClean="0"/>
              <a:t> will have the forward primer, the other will have the reverse.</a:t>
            </a:r>
          </a:p>
          <a:p>
            <a:pPr marL="342900" indent="-342900">
              <a:buFont typeface="+mj-lt"/>
              <a:buAutoNum type="arabicPeriod"/>
            </a:pPr>
            <a:r>
              <a:rPr lang="en-US" sz="1600" dirty="0" smtClean="0"/>
              <a:t>The </a:t>
            </a:r>
            <a:r>
              <a:rPr lang="en-US" sz="1600" b="1" dirty="0" err="1" smtClean="0"/>
              <a:t>submitted_date</a:t>
            </a:r>
            <a:r>
              <a:rPr lang="en-US" sz="1600" dirty="0"/>
              <a:t> </a:t>
            </a:r>
            <a:r>
              <a:rPr lang="en-US" sz="1600" dirty="0" smtClean="0"/>
              <a:t>will automatically select today as the date you submit your samples to be sequenced. Edit if needed.</a:t>
            </a:r>
          </a:p>
        </p:txBody>
      </p:sp>
      <p:pic>
        <p:nvPicPr>
          <p:cNvPr id="5" name="Picture 4"/>
          <p:cNvPicPr>
            <a:picLocks noChangeAspect="1"/>
          </p:cNvPicPr>
          <p:nvPr/>
        </p:nvPicPr>
        <p:blipFill>
          <a:blip r:embed="rId3"/>
          <a:stretch>
            <a:fillRect/>
          </a:stretch>
        </p:blipFill>
        <p:spPr>
          <a:xfrm>
            <a:off x="1204771" y="3973838"/>
            <a:ext cx="9239250" cy="2447925"/>
          </a:xfrm>
          <a:prstGeom prst="rect">
            <a:avLst/>
          </a:prstGeom>
        </p:spPr>
      </p:pic>
    </p:spTree>
    <p:extLst>
      <p:ext uri="{BB962C8B-B14F-4D97-AF65-F5344CB8AC3E}">
        <p14:creationId xmlns:p14="http://schemas.microsoft.com/office/powerpoint/2010/main" val="2526659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603750" cy="1325563"/>
          </a:xfrm>
        </p:spPr>
        <p:txBody>
          <a:bodyPr/>
          <a:lstStyle/>
          <a:p>
            <a:r>
              <a:rPr lang="en-US" dirty="0" smtClean="0"/>
              <a:t>Recording your sequence in the database </a:t>
            </a:r>
            <a:endParaRPr lang="en-US" dirty="0"/>
          </a:p>
        </p:txBody>
      </p:sp>
      <p:sp>
        <p:nvSpPr>
          <p:cNvPr id="6" name="TextBox 5"/>
          <p:cNvSpPr txBox="1"/>
          <p:nvPr/>
        </p:nvSpPr>
        <p:spPr>
          <a:xfrm>
            <a:off x="1204771" y="1295221"/>
            <a:ext cx="9239250" cy="2062103"/>
          </a:xfrm>
          <a:prstGeom prst="rect">
            <a:avLst/>
          </a:prstGeom>
          <a:noFill/>
        </p:spPr>
        <p:txBody>
          <a:bodyPr wrap="square" rtlCol="0">
            <a:spAutoFit/>
          </a:bodyPr>
          <a:lstStyle/>
          <a:p>
            <a:pPr marL="342900" indent="-342900">
              <a:buFont typeface="+mj-lt"/>
              <a:buAutoNum type="arabicPeriod"/>
            </a:pPr>
            <a:r>
              <a:rPr lang="en-US" sz="1600" dirty="0" smtClean="0"/>
              <a:t>Once you have your </a:t>
            </a:r>
            <a:r>
              <a:rPr lang="en-US" sz="1600" dirty="0"/>
              <a:t>sequences assembled, submit them to https://</a:t>
            </a:r>
            <a:r>
              <a:rPr lang="en-US" sz="1600" dirty="0" smtClean="0"/>
              <a:t>blast.ncbi.nlm.nih.gov to get an ID.</a:t>
            </a:r>
          </a:p>
          <a:p>
            <a:pPr marL="342900" indent="-342900">
              <a:buFont typeface="+mj-lt"/>
              <a:buAutoNum type="arabicPeriod"/>
            </a:pPr>
            <a:r>
              <a:rPr lang="en-US" sz="1600" dirty="0" smtClean="0"/>
              <a:t>Record the </a:t>
            </a:r>
            <a:r>
              <a:rPr lang="en-US" sz="1600" b="1" dirty="0" smtClean="0"/>
              <a:t>PCR_ID</a:t>
            </a:r>
            <a:r>
              <a:rPr lang="en-US" sz="1600" dirty="0" smtClean="0"/>
              <a:t> of the sample the sequence came from, it will get a unique </a:t>
            </a:r>
            <a:r>
              <a:rPr lang="en-US" sz="1600" b="1" dirty="0" err="1" smtClean="0"/>
              <a:t>Seq_analysis_ID</a:t>
            </a:r>
            <a:r>
              <a:rPr lang="en-US" sz="1600" dirty="0" smtClean="0"/>
              <a:t>.</a:t>
            </a:r>
          </a:p>
          <a:p>
            <a:pPr marL="342900" indent="-342900">
              <a:buFont typeface="+mj-lt"/>
              <a:buAutoNum type="arabicPeriod"/>
            </a:pPr>
            <a:r>
              <a:rPr lang="en-US" sz="1600" dirty="0" smtClean="0"/>
              <a:t>Record the </a:t>
            </a:r>
            <a:r>
              <a:rPr lang="en-US" sz="1600" b="1" dirty="0" smtClean="0"/>
              <a:t>assembled sequence</a:t>
            </a:r>
            <a:r>
              <a:rPr lang="en-US" sz="1600" dirty="0" smtClean="0"/>
              <a:t> itself, along with the </a:t>
            </a:r>
            <a:r>
              <a:rPr lang="en-US" sz="1600" b="1" dirty="0" smtClean="0"/>
              <a:t>gene</a:t>
            </a:r>
            <a:r>
              <a:rPr lang="en-US" sz="1600" dirty="0" smtClean="0"/>
              <a:t> the sequence was taken from.</a:t>
            </a:r>
          </a:p>
          <a:p>
            <a:pPr marL="342900" indent="-342900">
              <a:buFont typeface="+mj-lt"/>
              <a:buAutoNum type="arabicPeriod"/>
            </a:pPr>
            <a:r>
              <a:rPr lang="en-US" sz="1600" dirty="0" smtClean="0"/>
              <a:t>Record the species of the first BLAST result as the </a:t>
            </a:r>
            <a:r>
              <a:rPr lang="en-US" sz="1600" b="1" dirty="0" smtClean="0"/>
              <a:t>BLAST_ID</a:t>
            </a:r>
            <a:r>
              <a:rPr lang="en-US" sz="1600" dirty="0" smtClean="0"/>
              <a:t>, including any specific modifiers of the strain or similar.</a:t>
            </a:r>
          </a:p>
          <a:p>
            <a:pPr marL="342900" indent="-342900">
              <a:buFont typeface="+mj-lt"/>
              <a:buAutoNum type="arabicPeriod"/>
            </a:pPr>
            <a:r>
              <a:rPr lang="en-US" sz="1600" dirty="0" smtClean="0"/>
              <a:t>Record the Ident value in BLAST in the </a:t>
            </a:r>
            <a:r>
              <a:rPr lang="en-US" sz="1600" b="1" dirty="0" smtClean="0"/>
              <a:t>summary</a:t>
            </a:r>
            <a:r>
              <a:rPr lang="en-US" sz="1600" dirty="0" smtClean="0"/>
              <a:t> column, and the Query cover value in the </a:t>
            </a:r>
            <a:r>
              <a:rPr lang="en-US" sz="1600" b="1" dirty="0" smtClean="0"/>
              <a:t>Query coverage</a:t>
            </a:r>
            <a:r>
              <a:rPr lang="en-US" sz="1600" dirty="0" smtClean="0"/>
              <a:t> column.</a:t>
            </a:r>
          </a:p>
          <a:p>
            <a:pPr marL="342900" indent="-342900">
              <a:buFont typeface="+mj-lt"/>
              <a:buAutoNum type="arabicPeriod"/>
            </a:pPr>
            <a:endParaRPr lang="en-US" sz="1600" dirty="0" smtClean="0"/>
          </a:p>
        </p:txBody>
      </p:sp>
      <p:pic>
        <p:nvPicPr>
          <p:cNvPr id="4" name="Picture 3"/>
          <p:cNvPicPr>
            <a:picLocks noChangeAspect="1"/>
          </p:cNvPicPr>
          <p:nvPr/>
        </p:nvPicPr>
        <p:blipFill>
          <a:blip r:embed="rId3"/>
          <a:stretch>
            <a:fillRect/>
          </a:stretch>
        </p:blipFill>
        <p:spPr>
          <a:xfrm>
            <a:off x="1557196" y="3111103"/>
            <a:ext cx="8534400" cy="1581150"/>
          </a:xfrm>
          <a:prstGeom prst="rect">
            <a:avLst/>
          </a:prstGeom>
        </p:spPr>
      </p:pic>
      <p:pic>
        <p:nvPicPr>
          <p:cNvPr id="5" name="Picture 4"/>
          <p:cNvPicPr>
            <a:picLocks noChangeAspect="1"/>
          </p:cNvPicPr>
          <p:nvPr/>
        </p:nvPicPr>
        <p:blipFill>
          <a:blip r:embed="rId4"/>
          <a:stretch>
            <a:fillRect/>
          </a:stretch>
        </p:blipFill>
        <p:spPr>
          <a:xfrm>
            <a:off x="1500046" y="4692253"/>
            <a:ext cx="8648700" cy="1952625"/>
          </a:xfrm>
          <a:prstGeom prst="rect">
            <a:avLst/>
          </a:prstGeom>
        </p:spPr>
      </p:pic>
    </p:spTree>
    <p:extLst>
      <p:ext uri="{BB962C8B-B14F-4D97-AF65-F5344CB8AC3E}">
        <p14:creationId xmlns:p14="http://schemas.microsoft.com/office/powerpoint/2010/main" val="2591210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986306" cy="1325563"/>
          </a:xfrm>
        </p:spPr>
        <p:txBody>
          <a:bodyPr/>
          <a:lstStyle/>
          <a:p>
            <a:r>
              <a:rPr lang="en-US" dirty="0" smtClean="0"/>
              <a:t>Entering Primary Cultures in Isolations DB</a:t>
            </a:r>
            <a:endParaRPr lang="en-US" dirty="0"/>
          </a:p>
        </p:txBody>
      </p:sp>
      <p:pic>
        <p:nvPicPr>
          <p:cNvPr id="1028"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785293" y="37374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785293" y="218247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785293" y="4090194"/>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080571" y="1043944"/>
            <a:ext cx="1404937" cy="369332"/>
          </a:xfrm>
          <a:prstGeom prst="rect">
            <a:avLst/>
          </a:prstGeom>
          <a:noFill/>
        </p:spPr>
        <p:txBody>
          <a:bodyPr wrap="square" rtlCol="0">
            <a:spAutoFit/>
          </a:bodyPr>
          <a:lstStyle/>
          <a:p>
            <a:r>
              <a:rPr lang="en-US" dirty="0"/>
              <a:t>0.1 Dilution</a:t>
            </a:r>
          </a:p>
        </p:txBody>
      </p:sp>
      <p:sp>
        <p:nvSpPr>
          <p:cNvPr id="15" name="TextBox 14"/>
          <p:cNvSpPr txBox="1"/>
          <p:nvPr/>
        </p:nvSpPr>
        <p:spPr>
          <a:xfrm>
            <a:off x="10013894" y="2848215"/>
            <a:ext cx="1404937" cy="369332"/>
          </a:xfrm>
          <a:prstGeom prst="rect">
            <a:avLst/>
          </a:prstGeom>
          <a:noFill/>
        </p:spPr>
        <p:txBody>
          <a:bodyPr wrap="square" rtlCol="0">
            <a:spAutoFit/>
          </a:bodyPr>
          <a:lstStyle/>
          <a:p>
            <a:r>
              <a:rPr lang="en-US" dirty="0"/>
              <a:t>0.01 Dilution</a:t>
            </a:r>
          </a:p>
        </p:txBody>
      </p:sp>
      <p:sp>
        <p:nvSpPr>
          <p:cNvPr id="16" name="TextBox 15"/>
          <p:cNvSpPr txBox="1"/>
          <p:nvPr/>
        </p:nvSpPr>
        <p:spPr>
          <a:xfrm>
            <a:off x="9937696" y="4778907"/>
            <a:ext cx="1538287" cy="369332"/>
          </a:xfrm>
          <a:prstGeom prst="rect">
            <a:avLst/>
          </a:prstGeom>
          <a:noFill/>
        </p:spPr>
        <p:txBody>
          <a:bodyPr wrap="square" rtlCol="0">
            <a:spAutoFit/>
          </a:bodyPr>
          <a:lstStyle/>
          <a:p>
            <a:r>
              <a:rPr lang="en-US" dirty="0"/>
              <a:t>0.001 Dilution</a:t>
            </a:r>
          </a:p>
        </p:txBody>
      </p:sp>
      <p:sp>
        <p:nvSpPr>
          <p:cNvPr id="37" name="TextBox 36"/>
          <p:cNvSpPr txBox="1"/>
          <p:nvPr/>
        </p:nvSpPr>
        <p:spPr>
          <a:xfrm>
            <a:off x="8998125" y="956858"/>
            <a:ext cx="880660" cy="646331"/>
          </a:xfrm>
          <a:prstGeom prst="rect">
            <a:avLst/>
          </a:prstGeom>
          <a:noFill/>
        </p:spPr>
        <p:txBody>
          <a:bodyPr wrap="square" rtlCol="0">
            <a:spAutoFit/>
          </a:bodyPr>
          <a:lstStyle/>
          <a:p>
            <a:pPr algn="ctr"/>
            <a:r>
              <a:rPr lang="en-US" dirty="0"/>
              <a:t>Plate #</a:t>
            </a:r>
          </a:p>
          <a:p>
            <a:pPr algn="ctr"/>
            <a:r>
              <a:rPr lang="en-US" dirty="0"/>
              <a:t>14818</a:t>
            </a:r>
          </a:p>
        </p:txBody>
      </p:sp>
      <p:sp>
        <p:nvSpPr>
          <p:cNvPr id="38" name="TextBox 37"/>
          <p:cNvSpPr txBox="1"/>
          <p:nvPr/>
        </p:nvSpPr>
        <p:spPr>
          <a:xfrm>
            <a:off x="8998125" y="2709715"/>
            <a:ext cx="880660" cy="646331"/>
          </a:xfrm>
          <a:prstGeom prst="rect">
            <a:avLst/>
          </a:prstGeom>
          <a:noFill/>
        </p:spPr>
        <p:txBody>
          <a:bodyPr wrap="square" rtlCol="0">
            <a:spAutoFit/>
          </a:bodyPr>
          <a:lstStyle/>
          <a:p>
            <a:pPr algn="ctr"/>
            <a:r>
              <a:rPr lang="en-US" dirty="0"/>
              <a:t>Plate #</a:t>
            </a:r>
          </a:p>
          <a:p>
            <a:pPr algn="ctr"/>
            <a:r>
              <a:rPr lang="en-US" dirty="0"/>
              <a:t>14819</a:t>
            </a:r>
          </a:p>
        </p:txBody>
      </p:sp>
      <p:sp>
        <p:nvSpPr>
          <p:cNvPr id="43" name="TextBox 42"/>
          <p:cNvSpPr txBox="1"/>
          <p:nvPr/>
        </p:nvSpPr>
        <p:spPr>
          <a:xfrm>
            <a:off x="8998125" y="4621897"/>
            <a:ext cx="880660" cy="646331"/>
          </a:xfrm>
          <a:prstGeom prst="rect">
            <a:avLst/>
          </a:prstGeom>
          <a:noFill/>
        </p:spPr>
        <p:txBody>
          <a:bodyPr wrap="square" rtlCol="0">
            <a:spAutoFit/>
          </a:bodyPr>
          <a:lstStyle/>
          <a:p>
            <a:pPr algn="ctr"/>
            <a:r>
              <a:rPr lang="en-US" dirty="0"/>
              <a:t>Plate #</a:t>
            </a:r>
          </a:p>
          <a:p>
            <a:pPr algn="ctr"/>
            <a:r>
              <a:rPr lang="en-US" dirty="0"/>
              <a:t>14820</a:t>
            </a:r>
          </a:p>
        </p:txBody>
      </p:sp>
      <p:pic>
        <p:nvPicPr>
          <p:cNvPr id="3" name="Picture 2"/>
          <p:cNvPicPr>
            <a:picLocks noChangeAspect="1"/>
          </p:cNvPicPr>
          <p:nvPr/>
        </p:nvPicPr>
        <p:blipFill>
          <a:blip r:embed="rId4"/>
          <a:stretch>
            <a:fillRect/>
          </a:stretch>
        </p:blipFill>
        <p:spPr>
          <a:xfrm>
            <a:off x="99801" y="1043944"/>
            <a:ext cx="8830770" cy="3157942"/>
          </a:xfrm>
          <a:prstGeom prst="rect">
            <a:avLst/>
          </a:prstGeom>
        </p:spPr>
      </p:pic>
      <p:sp>
        <p:nvSpPr>
          <p:cNvPr id="5" name="TextBox 4"/>
          <p:cNvSpPr txBox="1"/>
          <p:nvPr/>
        </p:nvSpPr>
        <p:spPr>
          <a:xfrm>
            <a:off x="0" y="4300878"/>
            <a:ext cx="9785293" cy="2308324"/>
          </a:xfrm>
          <a:prstGeom prst="rect">
            <a:avLst/>
          </a:prstGeom>
          <a:noFill/>
        </p:spPr>
        <p:txBody>
          <a:bodyPr wrap="square" rtlCol="0">
            <a:spAutoFit/>
          </a:bodyPr>
          <a:lstStyle/>
          <a:p>
            <a:pPr marL="342900" indent="-342900">
              <a:buAutoNum type="arabicPeriod"/>
            </a:pPr>
            <a:r>
              <a:rPr lang="en-US" sz="1600" dirty="0" smtClean="0"/>
              <a:t>Label </a:t>
            </a:r>
            <a:r>
              <a:rPr lang="en-US" sz="1600" dirty="0"/>
              <a:t>each of your primary culture plates with a new plate number, record under </a:t>
            </a:r>
            <a:r>
              <a:rPr lang="en-US" sz="1600" b="1" dirty="0" err="1"/>
              <a:t>plate_number</a:t>
            </a:r>
            <a:r>
              <a:rPr lang="en-US" sz="1600" dirty="0"/>
              <a:t> in </a:t>
            </a:r>
            <a:r>
              <a:rPr lang="en-US" sz="1600" dirty="0" smtClean="0"/>
              <a:t/>
            </a:r>
            <a:br>
              <a:rPr lang="en-US" sz="1600" dirty="0" smtClean="0"/>
            </a:br>
            <a:r>
              <a:rPr lang="en-US" sz="1600" dirty="0" smtClean="0"/>
              <a:t>Primary </a:t>
            </a:r>
            <a:r>
              <a:rPr lang="en-US" sz="1600" dirty="0"/>
              <a:t>Cultures.</a:t>
            </a:r>
          </a:p>
          <a:p>
            <a:pPr marL="342900" indent="-342900">
              <a:buAutoNum type="arabicPeriod"/>
            </a:pPr>
            <a:r>
              <a:rPr lang="en-US" sz="1600" dirty="0"/>
              <a:t>Assign a </a:t>
            </a:r>
            <a:r>
              <a:rPr lang="en-US" sz="1600" b="1" dirty="0"/>
              <a:t>project</a:t>
            </a:r>
            <a:r>
              <a:rPr lang="en-US" sz="1600" dirty="0"/>
              <a:t> to the plates, if your project is not available, add it to the projects table.</a:t>
            </a:r>
          </a:p>
          <a:p>
            <a:pPr marL="342900" indent="-342900">
              <a:buAutoNum type="arabicPeriod"/>
            </a:pPr>
            <a:r>
              <a:rPr lang="en-US" sz="1600" dirty="0"/>
              <a:t>Record the </a:t>
            </a:r>
            <a:r>
              <a:rPr lang="en-US" sz="1600" b="1" dirty="0"/>
              <a:t>media</a:t>
            </a:r>
            <a:r>
              <a:rPr lang="en-US" sz="1600" dirty="0"/>
              <a:t> type on the plate, if not available, add to the media table.</a:t>
            </a:r>
          </a:p>
          <a:p>
            <a:pPr marL="342900" indent="-342900">
              <a:buAutoNum type="arabicPeriod"/>
            </a:pPr>
            <a:r>
              <a:rPr lang="en-US" sz="1600" dirty="0"/>
              <a:t>When you isolate from a beetle, it should be given a </a:t>
            </a:r>
            <a:r>
              <a:rPr lang="en-US" sz="1600" b="1" dirty="0" err="1" smtClean="0"/>
              <a:t>scolytos</a:t>
            </a:r>
            <a:r>
              <a:rPr lang="en-US" sz="1600" b="1" dirty="0" err="1"/>
              <a:t>_</a:t>
            </a:r>
            <a:r>
              <a:rPr lang="en-US" sz="1600" b="1" dirty="0" err="1" smtClean="0"/>
              <a:t>record</a:t>
            </a:r>
            <a:r>
              <a:rPr lang="en-US" sz="1600" dirty="0"/>
              <a:t>, record the record number of the beetle the culture is from here. Record the </a:t>
            </a:r>
            <a:r>
              <a:rPr lang="en-US" sz="1600" b="1" dirty="0"/>
              <a:t>species</a:t>
            </a:r>
            <a:r>
              <a:rPr lang="en-US" sz="1600" dirty="0"/>
              <a:t> of beetle in the next column, add to OTUs table if needed.</a:t>
            </a:r>
          </a:p>
          <a:p>
            <a:pPr marL="342900" indent="-342900">
              <a:buAutoNum type="arabicPeriod"/>
            </a:pPr>
            <a:r>
              <a:rPr lang="en-US" sz="1600" dirty="0"/>
              <a:t>Record where the fungi came from (beetle’s </a:t>
            </a:r>
            <a:r>
              <a:rPr lang="en-US" sz="1600" dirty="0" err="1"/>
              <a:t>mycangia</a:t>
            </a:r>
            <a:r>
              <a:rPr lang="en-US" sz="1600" dirty="0"/>
              <a:t>, head, wash, gallery, etc.) in the </a:t>
            </a:r>
            <a:r>
              <a:rPr lang="en-US" sz="1600" b="1" dirty="0" err="1"/>
              <a:t>substrate_part</a:t>
            </a:r>
            <a:r>
              <a:rPr lang="en-US" sz="1600" dirty="0"/>
              <a:t> column.</a:t>
            </a:r>
          </a:p>
          <a:p>
            <a:pPr marL="342900" indent="-342900">
              <a:buAutoNum type="arabicPeriod"/>
            </a:pPr>
            <a:r>
              <a:rPr lang="en-US" sz="1600" dirty="0"/>
              <a:t>Record the dilution </a:t>
            </a:r>
            <a:r>
              <a:rPr lang="en-US" sz="1600" dirty="0" smtClean="0"/>
              <a:t>factor (0.1, 0.01, 0.001) </a:t>
            </a:r>
            <a:r>
              <a:rPr lang="en-US" sz="1600" dirty="0"/>
              <a:t>of the culture plate in the </a:t>
            </a:r>
            <a:r>
              <a:rPr lang="en-US" sz="1600" b="1" dirty="0"/>
              <a:t>dilution</a:t>
            </a:r>
            <a:r>
              <a:rPr lang="en-US" sz="1600" dirty="0"/>
              <a:t> column.</a:t>
            </a:r>
          </a:p>
          <a:p>
            <a:pPr marL="342900" indent="-342900">
              <a:buAutoNum type="arabicPeriod"/>
            </a:pPr>
            <a:r>
              <a:rPr lang="en-US" sz="1600" dirty="0"/>
              <a:t>In the </a:t>
            </a:r>
            <a:r>
              <a:rPr lang="en-US" sz="1600" b="1" dirty="0"/>
              <a:t>notes</a:t>
            </a:r>
            <a:r>
              <a:rPr lang="en-US" sz="1600" dirty="0"/>
              <a:t>, add any relevant notes, especially the date the plates were made. Use YYYY-MM-DD format.</a:t>
            </a:r>
          </a:p>
        </p:txBody>
      </p:sp>
    </p:spTree>
    <p:extLst>
      <p:ext uri="{BB962C8B-B14F-4D97-AF65-F5344CB8AC3E}">
        <p14:creationId xmlns:p14="http://schemas.microsoft.com/office/powerpoint/2010/main" val="323767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1926025" y="93188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5598698" y="93188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366410" y="931881"/>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204560" y="2533797"/>
            <a:ext cx="1404937" cy="369332"/>
          </a:xfrm>
          <a:prstGeom prst="rect">
            <a:avLst/>
          </a:prstGeom>
          <a:noFill/>
        </p:spPr>
        <p:txBody>
          <a:bodyPr wrap="square" rtlCol="0">
            <a:spAutoFit/>
          </a:bodyPr>
          <a:lstStyle/>
          <a:p>
            <a:r>
              <a:rPr lang="en-US" dirty="0"/>
              <a:t>0.1 Dilution</a:t>
            </a:r>
          </a:p>
        </p:txBody>
      </p:sp>
      <p:sp>
        <p:nvSpPr>
          <p:cNvPr id="15" name="TextBox 14"/>
          <p:cNvSpPr txBox="1"/>
          <p:nvPr/>
        </p:nvSpPr>
        <p:spPr>
          <a:xfrm>
            <a:off x="5789198" y="2533797"/>
            <a:ext cx="1404937" cy="369332"/>
          </a:xfrm>
          <a:prstGeom prst="rect">
            <a:avLst/>
          </a:prstGeom>
          <a:noFill/>
        </p:spPr>
        <p:txBody>
          <a:bodyPr wrap="square" rtlCol="0">
            <a:spAutoFit/>
          </a:bodyPr>
          <a:lstStyle/>
          <a:p>
            <a:r>
              <a:rPr lang="en-US" dirty="0"/>
              <a:t>0.01 Dilution</a:t>
            </a:r>
          </a:p>
        </p:txBody>
      </p:sp>
      <p:sp>
        <p:nvSpPr>
          <p:cNvPr id="16" name="TextBox 15"/>
          <p:cNvSpPr txBox="1"/>
          <p:nvPr/>
        </p:nvSpPr>
        <p:spPr>
          <a:xfrm>
            <a:off x="9490235" y="2533797"/>
            <a:ext cx="1538287" cy="369332"/>
          </a:xfrm>
          <a:prstGeom prst="rect">
            <a:avLst/>
          </a:prstGeom>
          <a:noFill/>
        </p:spPr>
        <p:txBody>
          <a:bodyPr wrap="square" rtlCol="0">
            <a:spAutoFit/>
          </a:bodyPr>
          <a:lstStyle/>
          <a:p>
            <a:r>
              <a:rPr lang="en-US" dirty="0"/>
              <a:t>0.001 Dilution</a:t>
            </a:r>
          </a:p>
        </p:txBody>
      </p:sp>
      <p:sp>
        <p:nvSpPr>
          <p:cNvPr id="37" name="TextBox 36"/>
          <p:cNvSpPr txBox="1"/>
          <p:nvPr/>
        </p:nvSpPr>
        <p:spPr>
          <a:xfrm>
            <a:off x="1138857" y="1514998"/>
            <a:ext cx="880660" cy="646331"/>
          </a:xfrm>
          <a:prstGeom prst="rect">
            <a:avLst/>
          </a:prstGeom>
          <a:noFill/>
        </p:spPr>
        <p:txBody>
          <a:bodyPr wrap="square" rtlCol="0">
            <a:spAutoFit/>
          </a:bodyPr>
          <a:lstStyle/>
          <a:p>
            <a:pPr algn="ctr"/>
            <a:r>
              <a:rPr lang="en-US" dirty="0"/>
              <a:t>Plate #</a:t>
            </a:r>
          </a:p>
          <a:p>
            <a:pPr algn="ctr"/>
            <a:r>
              <a:rPr lang="en-US" dirty="0"/>
              <a:t>14818</a:t>
            </a:r>
          </a:p>
        </p:txBody>
      </p:sp>
      <p:sp>
        <p:nvSpPr>
          <p:cNvPr id="38" name="TextBox 37"/>
          <p:cNvSpPr txBox="1"/>
          <p:nvPr/>
        </p:nvSpPr>
        <p:spPr>
          <a:xfrm>
            <a:off x="4811530" y="1459125"/>
            <a:ext cx="880660" cy="646331"/>
          </a:xfrm>
          <a:prstGeom prst="rect">
            <a:avLst/>
          </a:prstGeom>
          <a:noFill/>
        </p:spPr>
        <p:txBody>
          <a:bodyPr wrap="square" rtlCol="0">
            <a:spAutoFit/>
          </a:bodyPr>
          <a:lstStyle/>
          <a:p>
            <a:pPr algn="ctr"/>
            <a:r>
              <a:rPr lang="en-US" dirty="0"/>
              <a:t>Plate #</a:t>
            </a:r>
          </a:p>
          <a:p>
            <a:pPr algn="ctr"/>
            <a:r>
              <a:rPr lang="en-US" dirty="0"/>
              <a:t>14819</a:t>
            </a:r>
          </a:p>
        </p:txBody>
      </p:sp>
      <p:sp>
        <p:nvSpPr>
          <p:cNvPr id="43" name="TextBox 42"/>
          <p:cNvSpPr txBox="1"/>
          <p:nvPr/>
        </p:nvSpPr>
        <p:spPr>
          <a:xfrm>
            <a:off x="8579242" y="1463584"/>
            <a:ext cx="880660" cy="646331"/>
          </a:xfrm>
          <a:prstGeom prst="rect">
            <a:avLst/>
          </a:prstGeom>
          <a:noFill/>
        </p:spPr>
        <p:txBody>
          <a:bodyPr wrap="square" rtlCol="0">
            <a:spAutoFit/>
          </a:bodyPr>
          <a:lstStyle/>
          <a:p>
            <a:pPr algn="ctr"/>
            <a:r>
              <a:rPr lang="en-US" dirty="0"/>
              <a:t>Plate #</a:t>
            </a:r>
          </a:p>
          <a:p>
            <a:pPr algn="ctr"/>
            <a:r>
              <a:rPr lang="en-US" dirty="0"/>
              <a:t>14820</a:t>
            </a:r>
          </a:p>
        </p:txBody>
      </p:sp>
      <p:sp>
        <p:nvSpPr>
          <p:cNvPr id="4" name="Oval 3"/>
          <p:cNvSpPr/>
          <p:nvPr/>
        </p:nvSpPr>
        <p:spPr>
          <a:xfrm>
            <a:off x="2461070" y="138950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703551" y="174552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296764" y="161070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92492" y="2042710"/>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237750" y="162003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899717" y="222550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189794" y="197996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200988" y="1961652"/>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900907" y="133363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19237" y="149536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3128996" y="143130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2635685" y="2260702"/>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6133506" y="1440036"/>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p:nvSpPr>
        <p:spPr>
          <a:xfrm>
            <a:off x="6495131" y="1554302"/>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59295" y="177541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431270" y="197996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61356" y="5044247"/>
            <a:ext cx="11544299" cy="1815882"/>
          </a:xfrm>
          <a:prstGeom prst="rect">
            <a:avLst/>
          </a:prstGeom>
          <a:noFill/>
        </p:spPr>
        <p:txBody>
          <a:bodyPr wrap="square" rtlCol="0">
            <a:spAutoFit/>
          </a:bodyPr>
          <a:lstStyle/>
          <a:p>
            <a:r>
              <a:rPr lang="en-US" sz="1600" b="1" dirty="0"/>
              <a:t>Primary Culture Plate </a:t>
            </a:r>
            <a:r>
              <a:rPr lang="en-US" sz="1600" b="1" dirty="0" err="1" smtClean="0"/>
              <a:t>Morphotyping</a:t>
            </a:r>
            <a:endParaRPr lang="en-US" sz="1600" b="1" dirty="0" smtClean="0"/>
          </a:p>
          <a:p>
            <a:pPr marL="342900" indent="-342900">
              <a:buFont typeface="+mj-lt"/>
              <a:buAutoNum type="arabicPeriod"/>
            </a:pPr>
            <a:r>
              <a:rPr lang="en-US" sz="1600" dirty="0" smtClean="0"/>
              <a:t>After cultures have grown for a few days, describe colony types growing on plate. Be as descriptive as possible. These are </a:t>
            </a:r>
            <a:r>
              <a:rPr lang="en-US" sz="1600" b="1" dirty="0" err="1" smtClean="0"/>
              <a:t>morphotypes</a:t>
            </a:r>
            <a:r>
              <a:rPr lang="en-US" sz="1600" dirty="0" smtClean="0"/>
              <a:t>, they should be descriptive strings with underscores between words.</a:t>
            </a:r>
          </a:p>
          <a:p>
            <a:pPr marL="800100" lvl="1" indent="-342900">
              <a:buFont typeface="+mj-lt"/>
              <a:buAutoNum type="arabicPeriod"/>
            </a:pPr>
            <a:r>
              <a:rPr lang="en-US" sz="1600" dirty="0" smtClean="0"/>
              <a:t>It is extremely important that your </a:t>
            </a:r>
            <a:r>
              <a:rPr lang="en-US" sz="1600" dirty="0" err="1" smtClean="0"/>
              <a:t>morphotypes</a:t>
            </a:r>
            <a:r>
              <a:rPr lang="en-US" sz="1600" dirty="0" smtClean="0"/>
              <a:t> are consistent across your project. If you see the same fungus multiple times on multiple plates, name it the same for all. You can reuse names from other projects, they will not be cross referenced.</a:t>
            </a:r>
          </a:p>
          <a:p>
            <a:pPr marL="342900" indent="-342900">
              <a:buFont typeface="+mj-lt"/>
              <a:buAutoNum type="arabicPeriod"/>
            </a:pPr>
            <a:r>
              <a:rPr lang="en-US" sz="1600" dirty="0" smtClean="0"/>
              <a:t>Count number of colonies on each plate for each </a:t>
            </a:r>
            <a:r>
              <a:rPr lang="en-US" sz="1600" dirty="0" err="1" smtClean="0"/>
              <a:t>morphotype</a:t>
            </a:r>
            <a:r>
              <a:rPr lang="en-US" sz="1600" dirty="0" smtClean="0"/>
              <a:t>. This is a count of colony forming units or </a:t>
            </a:r>
            <a:r>
              <a:rPr lang="en-US" sz="1600" b="1" dirty="0" smtClean="0"/>
              <a:t>CFUs</a:t>
            </a:r>
            <a:r>
              <a:rPr lang="en-US" sz="1600" dirty="0" smtClean="0"/>
              <a:t>.</a:t>
            </a:r>
          </a:p>
          <a:p>
            <a:pPr marL="342900" indent="-342900">
              <a:buFont typeface="+mj-lt"/>
              <a:buAutoNum type="arabicPeriod"/>
            </a:pPr>
            <a:r>
              <a:rPr lang="en-US" sz="1600" dirty="0" smtClean="0"/>
              <a:t>Estimate the percentage of the plate that is covered by each </a:t>
            </a:r>
            <a:r>
              <a:rPr lang="en-US" sz="1600" dirty="0" err="1" smtClean="0"/>
              <a:t>morphotype</a:t>
            </a:r>
            <a:r>
              <a:rPr lang="en-US" sz="1600" dirty="0" smtClean="0"/>
              <a:t>. Record this value as the </a:t>
            </a:r>
            <a:r>
              <a:rPr lang="en-US" sz="1600" b="1" dirty="0" err="1" smtClean="0"/>
              <a:t>CFU_proportion</a:t>
            </a:r>
            <a:r>
              <a:rPr lang="en-US" sz="1600" b="1" dirty="0" smtClean="0"/>
              <a:t>.</a:t>
            </a:r>
          </a:p>
        </p:txBody>
      </p:sp>
      <p:sp>
        <p:nvSpPr>
          <p:cNvPr id="39" name="Rectangle 38"/>
          <p:cNvSpPr/>
          <p:nvPr/>
        </p:nvSpPr>
        <p:spPr>
          <a:xfrm>
            <a:off x="2033124" y="298378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p:cNvSpPr/>
          <p:nvPr/>
        </p:nvSpPr>
        <p:spPr>
          <a:xfrm>
            <a:off x="2022016" y="330830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128526" y="2898359"/>
            <a:ext cx="1756531" cy="276999"/>
          </a:xfrm>
          <a:prstGeom prst="rect">
            <a:avLst/>
          </a:prstGeom>
          <a:noFill/>
        </p:spPr>
        <p:txBody>
          <a:bodyPr wrap="square" rtlCol="0">
            <a:spAutoFit/>
          </a:bodyPr>
          <a:lstStyle/>
          <a:p>
            <a:r>
              <a:rPr lang="en-US" sz="1200" dirty="0" err="1" smtClean="0"/>
              <a:t>red_square_blue_border</a:t>
            </a:r>
            <a:endParaRPr lang="en-US" sz="1200" dirty="0"/>
          </a:p>
        </p:txBody>
      </p:sp>
      <p:sp>
        <p:nvSpPr>
          <p:cNvPr id="41" name="TextBox 40"/>
          <p:cNvSpPr txBox="1"/>
          <p:nvPr/>
        </p:nvSpPr>
        <p:spPr>
          <a:xfrm>
            <a:off x="2148222" y="3231298"/>
            <a:ext cx="946170" cy="276999"/>
          </a:xfrm>
          <a:prstGeom prst="rect">
            <a:avLst/>
          </a:prstGeom>
          <a:noFill/>
        </p:spPr>
        <p:txBody>
          <a:bodyPr wrap="square" rtlCol="0">
            <a:spAutoFit/>
          </a:bodyPr>
          <a:lstStyle/>
          <a:p>
            <a:r>
              <a:rPr lang="en-US" sz="1200" dirty="0" err="1" smtClean="0"/>
              <a:t>blue_circle</a:t>
            </a:r>
            <a:endParaRPr lang="en-US" sz="1200" dirty="0"/>
          </a:p>
        </p:txBody>
      </p:sp>
      <p:sp>
        <p:nvSpPr>
          <p:cNvPr id="42" name="Rectangle 41"/>
          <p:cNvSpPr/>
          <p:nvPr/>
        </p:nvSpPr>
        <p:spPr>
          <a:xfrm>
            <a:off x="5597318" y="3014886"/>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p:cNvSpPr/>
          <p:nvPr/>
        </p:nvSpPr>
        <p:spPr>
          <a:xfrm>
            <a:off x="5586210" y="3339411"/>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5692720" y="2929462"/>
            <a:ext cx="1756531" cy="276999"/>
          </a:xfrm>
          <a:prstGeom prst="rect">
            <a:avLst/>
          </a:prstGeom>
          <a:noFill/>
        </p:spPr>
        <p:txBody>
          <a:bodyPr wrap="square" rtlCol="0">
            <a:spAutoFit/>
          </a:bodyPr>
          <a:lstStyle/>
          <a:p>
            <a:r>
              <a:rPr lang="en-US" sz="1200" dirty="0" err="1" smtClean="0"/>
              <a:t>red_square_blue_border</a:t>
            </a:r>
            <a:endParaRPr lang="en-US" sz="1200" dirty="0"/>
          </a:p>
        </p:txBody>
      </p:sp>
      <p:sp>
        <p:nvSpPr>
          <p:cNvPr id="46" name="TextBox 45"/>
          <p:cNvSpPr txBox="1"/>
          <p:nvPr/>
        </p:nvSpPr>
        <p:spPr>
          <a:xfrm>
            <a:off x="5712416" y="3262401"/>
            <a:ext cx="946170" cy="276999"/>
          </a:xfrm>
          <a:prstGeom prst="rect">
            <a:avLst/>
          </a:prstGeom>
          <a:noFill/>
        </p:spPr>
        <p:txBody>
          <a:bodyPr wrap="square" rtlCol="0">
            <a:spAutoFit/>
          </a:bodyPr>
          <a:lstStyle/>
          <a:p>
            <a:r>
              <a:rPr lang="en-US" sz="1200" dirty="0" err="1" smtClean="0"/>
              <a:t>blue_circle</a:t>
            </a:r>
            <a:endParaRPr lang="en-US" sz="1200" dirty="0"/>
          </a:p>
        </p:txBody>
      </p:sp>
      <p:sp>
        <p:nvSpPr>
          <p:cNvPr id="47" name="Rectangle 46"/>
          <p:cNvSpPr/>
          <p:nvPr/>
        </p:nvSpPr>
        <p:spPr>
          <a:xfrm>
            <a:off x="9271751" y="3014886"/>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9260643" y="3339411"/>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9367153" y="2929462"/>
            <a:ext cx="1756531" cy="276999"/>
          </a:xfrm>
          <a:prstGeom prst="rect">
            <a:avLst/>
          </a:prstGeom>
          <a:noFill/>
        </p:spPr>
        <p:txBody>
          <a:bodyPr wrap="square" rtlCol="0">
            <a:spAutoFit/>
          </a:bodyPr>
          <a:lstStyle/>
          <a:p>
            <a:r>
              <a:rPr lang="en-US" sz="1200" strike="sngStrike" dirty="0" err="1" smtClean="0"/>
              <a:t>red_square_blue_border</a:t>
            </a:r>
            <a:endParaRPr lang="en-US" sz="1200" strike="sngStrike" dirty="0"/>
          </a:p>
        </p:txBody>
      </p:sp>
      <p:sp>
        <p:nvSpPr>
          <p:cNvPr id="50" name="TextBox 49"/>
          <p:cNvSpPr txBox="1"/>
          <p:nvPr/>
        </p:nvSpPr>
        <p:spPr>
          <a:xfrm>
            <a:off x="9386849" y="3262401"/>
            <a:ext cx="946170" cy="276999"/>
          </a:xfrm>
          <a:prstGeom prst="rect">
            <a:avLst/>
          </a:prstGeom>
          <a:noFill/>
        </p:spPr>
        <p:txBody>
          <a:bodyPr wrap="square" rtlCol="0">
            <a:spAutoFit/>
          </a:bodyPr>
          <a:lstStyle/>
          <a:p>
            <a:r>
              <a:rPr lang="en-US" sz="1200" dirty="0" err="1" smtClean="0"/>
              <a:t>blue_circle</a:t>
            </a:r>
            <a:endParaRPr lang="en-US" sz="1200" dirty="0"/>
          </a:p>
        </p:txBody>
      </p:sp>
      <p:sp>
        <p:nvSpPr>
          <p:cNvPr id="51" name="TextBox 50"/>
          <p:cNvSpPr txBox="1"/>
          <p:nvPr/>
        </p:nvSpPr>
        <p:spPr>
          <a:xfrm>
            <a:off x="923227" y="3051058"/>
            <a:ext cx="1105417" cy="276999"/>
          </a:xfrm>
          <a:prstGeom prst="rect">
            <a:avLst/>
          </a:prstGeom>
          <a:noFill/>
        </p:spPr>
        <p:txBody>
          <a:bodyPr wrap="square" rtlCol="0">
            <a:spAutoFit/>
          </a:bodyPr>
          <a:lstStyle/>
          <a:p>
            <a:pPr algn="r"/>
            <a:r>
              <a:rPr lang="en-US" sz="1200" dirty="0" err="1" smtClean="0"/>
              <a:t>Morphotypes</a:t>
            </a:r>
            <a:r>
              <a:rPr lang="en-US" sz="1200" dirty="0" smtClean="0"/>
              <a:t>:</a:t>
            </a:r>
            <a:endParaRPr lang="en-US" sz="1200" dirty="0"/>
          </a:p>
        </p:txBody>
      </p:sp>
      <p:sp>
        <p:nvSpPr>
          <p:cNvPr id="52" name="TextBox 51"/>
          <p:cNvSpPr txBox="1"/>
          <p:nvPr/>
        </p:nvSpPr>
        <p:spPr>
          <a:xfrm>
            <a:off x="4543896" y="3083657"/>
            <a:ext cx="1105417" cy="276999"/>
          </a:xfrm>
          <a:prstGeom prst="rect">
            <a:avLst/>
          </a:prstGeom>
          <a:noFill/>
        </p:spPr>
        <p:txBody>
          <a:bodyPr wrap="square" rtlCol="0">
            <a:spAutoFit/>
          </a:bodyPr>
          <a:lstStyle/>
          <a:p>
            <a:r>
              <a:rPr lang="en-US" sz="1200" dirty="0" err="1" smtClean="0"/>
              <a:t>Morphotypes</a:t>
            </a:r>
            <a:r>
              <a:rPr lang="en-US" sz="1200" dirty="0" smtClean="0"/>
              <a:t>:</a:t>
            </a:r>
            <a:endParaRPr lang="en-US" sz="1200" dirty="0"/>
          </a:p>
        </p:txBody>
      </p:sp>
      <p:sp>
        <p:nvSpPr>
          <p:cNvPr id="53" name="TextBox 52"/>
          <p:cNvSpPr txBox="1"/>
          <p:nvPr/>
        </p:nvSpPr>
        <p:spPr>
          <a:xfrm>
            <a:off x="8151497" y="3087584"/>
            <a:ext cx="1105417" cy="276999"/>
          </a:xfrm>
          <a:prstGeom prst="rect">
            <a:avLst/>
          </a:prstGeom>
          <a:noFill/>
        </p:spPr>
        <p:txBody>
          <a:bodyPr wrap="square" rtlCol="0">
            <a:spAutoFit/>
          </a:bodyPr>
          <a:lstStyle/>
          <a:p>
            <a:r>
              <a:rPr lang="en-US" sz="1200" dirty="0" err="1" smtClean="0"/>
              <a:t>Morphotypes</a:t>
            </a:r>
            <a:r>
              <a:rPr lang="en-US" sz="1200" dirty="0" smtClean="0"/>
              <a:t>:</a:t>
            </a:r>
            <a:endParaRPr lang="en-US" sz="1200" dirty="0"/>
          </a:p>
        </p:txBody>
      </p:sp>
      <p:sp>
        <p:nvSpPr>
          <p:cNvPr id="54" name="TextBox 53"/>
          <p:cNvSpPr txBox="1"/>
          <p:nvPr/>
        </p:nvSpPr>
        <p:spPr>
          <a:xfrm>
            <a:off x="1415748" y="3673038"/>
            <a:ext cx="624004" cy="276999"/>
          </a:xfrm>
          <a:prstGeom prst="rect">
            <a:avLst/>
          </a:prstGeom>
          <a:noFill/>
        </p:spPr>
        <p:txBody>
          <a:bodyPr wrap="square" rtlCol="0">
            <a:spAutoFit/>
          </a:bodyPr>
          <a:lstStyle/>
          <a:p>
            <a:pPr algn="r"/>
            <a:r>
              <a:rPr lang="en-US" sz="1200" dirty="0" smtClean="0"/>
              <a:t>CFUs:</a:t>
            </a:r>
            <a:endParaRPr lang="en-US" sz="1200" dirty="0"/>
          </a:p>
        </p:txBody>
      </p:sp>
      <p:sp>
        <p:nvSpPr>
          <p:cNvPr id="55" name="Rectangle 54"/>
          <p:cNvSpPr/>
          <p:nvPr/>
        </p:nvSpPr>
        <p:spPr>
          <a:xfrm>
            <a:off x="2039752" y="3615658"/>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2028644" y="394018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2183151" y="3529675"/>
            <a:ext cx="268120" cy="276999"/>
          </a:xfrm>
          <a:prstGeom prst="rect">
            <a:avLst/>
          </a:prstGeom>
          <a:noFill/>
        </p:spPr>
        <p:txBody>
          <a:bodyPr wrap="square" rtlCol="0">
            <a:spAutoFit/>
          </a:bodyPr>
          <a:lstStyle/>
          <a:p>
            <a:r>
              <a:rPr lang="en-US" sz="1200" dirty="0" smtClean="0"/>
              <a:t>3</a:t>
            </a:r>
            <a:endParaRPr lang="en-US" sz="1200" dirty="0"/>
          </a:p>
        </p:txBody>
      </p:sp>
      <p:sp>
        <p:nvSpPr>
          <p:cNvPr id="60" name="TextBox 59"/>
          <p:cNvSpPr txBox="1"/>
          <p:nvPr/>
        </p:nvSpPr>
        <p:spPr>
          <a:xfrm>
            <a:off x="2143743" y="3864428"/>
            <a:ext cx="343204" cy="276999"/>
          </a:xfrm>
          <a:prstGeom prst="rect">
            <a:avLst/>
          </a:prstGeom>
          <a:noFill/>
        </p:spPr>
        <p:txBody>
          <a:bodyPr wrap="square" rtlCol="0">
            <a:spAutoFit/>
          </a:bodyPr>
          <a:lstStyle/>
          <a:p>
            <a:r>
              <a:rPr lang="en-US" sz="1200" dirty="0" smtClean="0"/>
              <a:t>15</a:t>
            </a:r>
            <a:endParaRPr lang="en-US" sz="1200" dirty="0"/>
          </a:p>
        </p:txBody>
      </p:sp>
      <p:sp>
        <p:nvSpPr>
          <p:cNvPr id="61" name="TextBox 60"/>
          <p:cNvSpPr txBox="1"/>
          <p:nvPr/>
        </p:nvSpPr>
        <p:spPr>
          <a:xfrm>
            <a:off x="5025309" y="3697090"/>
            <a:ext cx="624004" cy="276999"/>
          </a:xfrm>
          <a:prstGeom prst="rect">
            <a:avLst/>
          </a:prstGeom>
          <a:noFill/>
        </p:spPr>
        <p:txBody>
          <a:bodyPr wrap="square" rtlCol="0">
            <a:spAutoFit/>
          </a:bodyPr>
          <a:lstStyle/>
          <a:p>
            <a:r>
              <a:rPr lang="en-US" sz="1200" dirty="0" smtClean="0"/>
              <a:t>CFUs:</a:t>
            </a:r>
            <a:endParaRPr lang="en-US" sz="1200" dirty="0"/>
          </a:p>
        </p:txBody>
      </p:sp>
      <p:sp>
        <p:nvSpPr>
          <p:cNvPr id="62" name="Rectangle 61"/>
          <p:cNvSpPr/>
          <p:nvPr/>
        </p:nvSpPr>
        <p:spPr>
          <a:xfrm>
            <a:off x="5603946" y="362677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62"/>
          <p:cNvSpPr/>
          <p:nvPr/>
        </p:nvSpPr>
        <p:spPr>
          <a:xfrm>
            <a:off x="5592838" y="395129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726898" y="3547475"/>
            <a:ext cx="268120" cy="276999"/>
          </a:xfrm>
          <a:prstGeom prst="rect">
            <a:avLst/>
          </a:prstGeom>
          <a:noFill/>
        </p:spPr>
        <p:txBody>
          <a:bodyPr wrap="square" rtlCol="0">
            <a:spAutoFit/>
          </a:bodyPr>
          <a:lstStyle/>
          <a:p>
            <a:r>
              <a:rPr lang="en-US" sz="1200" dirty="0"/>
              <a:t>1</a:t>
            </a:r>
          </a:p>
        </p:txBody>
      </p:sp>
      <p:sp>
        <p:nvSpPr>
          <p:cNvPr id="65" name="TextBox 64"/>
          <p:cNvSpPr txBox="1"/>
          <p:nvPr/>
        </p:nvSpPr>
        <p:spPr>
          <a:xfrm>
            <a:off x="5726898" y="3880759"/>
            <a:ext cx="268120" cy="276999"/>
          </a:xfrm>
          <a:prstGeom prst="rect">
            <a:avLst/>
          </a:prstGeom>
          <a:noFill/>
        </p:spPr>
        <p:txBody>
          <a:bodyPr wrap="square" rtlCol="0">
            <a:spAutoFit/>
          </a:bodyPr>
          <a:lstStyle/>
          <a:p>
            <a:r>
              <a:rPr lang="en-US" sz="1200" dirty="0"/>
              <a:t>2</a:t>
            </a:r>
          </a:p>
        </p:txBody>
      </p:sp>
      <p:sp>
        <p:nvSpPr>
          <p:cNvPr id="66" name="TextBox 65"/>
          <p:cNvSpPr txBox="1"/>
          <p:nvPr/>
        </p:nvSpPr>
        <p:spPr>
          <a:xfrm>
            <a:off x="8703116" y="3693546"/>
            <a:ext cx="624004" cy="276999"/>
          </a:xfrm>
          <a:prstGeom prst="rect">
            <a:avLst/>
          </a:prstGeom>
          <a:noFill/>
        </p:spPr>
        <p:txBody>
          <a:bodyPr wrap="square" rtlCol="0">
            <a:spAutoFit/>
          </a:bodyPr>
          <a:lstStyle/>
          <a:p>
            <a:r>
              <a:rPr lang="en-US" sz="1200" dirty="0" smtClean="0"/>
              <a:t>CFUs:</a:t>
            </a:r>
            <a:endParaRPr lang="en-US" sz="1200" dirty="0"/>
          </a:p>
        </p:txBody>
      </p:sp>
      <p:sp>
        <p:nvSpPr>
          <p:cNvPr id="67" name="Rectangle 66"/>
          <p:cNvSpPr/>
          <p:nvPr/>
        </p:nvSpPr>
        <p:spPr>
          <a:xfrm>
            <a:off x="9281753" y="3623229"/>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p:cNvSpPr/>
          <p:nvPr/>
        </p:nvSpPr>
        <p:spPr>
          <a:xfrm>
            <a:off x="9270645" y="394775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9396851" y="3534539"/>
            <a:ext cx="268120" cy="276999"/>
          </a:xfrm>
          <a:prstGeom prst="rect">
            <a:avLst/>
          </a:prstGeom>
          <a:noFill/>
        </p:spPr>
        <p:txBody>
          <a:bodyPr wrap="square" rtlCol="0">
            <a:spAutoFit/>
          </a:bodyPr>
          <a:lstStyle/>
          <a:p>
            <a:r>
              <a:rPr lang="en-US" sz="1200" dirty="0" smtClean="0"/>
              <a:t>0</a:t>
            </a:r>
            <a:endParaRPr lang="en-US" sz="1200" dirty="0"/>
          </a:p>
        </p:txBody>
      </p:sp>
      <p:sp>
        <p:nvSpPr>
          <p:cNvPr id="70" name="TextBox 69"/>
          <p:cNvSpPr txBox="1"/>
          <p:nvPr/>
        </p:nvSpPr>
        <p:spPr>
          <a:xfrm>
            <a:off x="9404705" y="3877215"/>
            <a:ext cx="268120" cy="276999"/>
          </a:xfrm>
          <a:prstGeom prst="rect">
            <a:avLst/>
          </a:prstGeom>
          <a:noFill/>
        </p:spPr>
        <p:txBody>
          <a:bodyPr wrap="square" rtlCol="0">
            <a:spAutoFit/>
          </a:bodyPr>
          <a:lstStyle/>
          <a:p>
            <a:r>
              <a:rPr lang="en-US" sz="1200" dirty="0" smtClean="0"/>
              <a:t>1</a:t>
            </a:r>
            <a:endParaRPr lang="en-US" sz="1200" dirty="0"/>
          </a:p>
        </p:txBody>
      </p:sp>
      <p:sp>
        <p:nvSpPr>
          <p:cNvPr id="71" name="Oval 70"/>
          <p:cNvSpPr/>
          <p:nvPr/>
        </p:nvSpPr>
        <p:spPr>
          <a:xfrm>
            <a:off x="2613470" y="154190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461070" y="1803849"/>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2918270" y="184670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2940860" y="2042710"/>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2696866" y="1224516"/>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3168124" y="179853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22376" y="4308713"/>
            <a:ext cx="1317376" cy="276999"/>
          </a:xfrm>
          <a:prstGeom prst="rect">
            <a:avLst/>
          </a:prstGeom>
          <a:noFill/>
        </p:spPr>
        <p:txBody>
          <a:bodyPr wrap="square" rtlCol="0">
            <a:spAutoFit/>
          </a:bodyPr>
          <a:lstStyle/>
          <a:p>
            <a:pPr algn="r"/>
            <a:r>
              <a:rPr lang="en-US" sz="1200" dirty="0" smtClean="0"/>
              <a:t>CFU Proportion:</a:t>
            </a:r>
            <a:endParaRPr lang="en-US" sz="1200" dirty="0"/>
          </a:p>
        </p:txBody>
      </p:sp>
      <p:sp>
        <p:nvSpPr>
          <p:cNvPr id="78" name="Rectangle 77"/>
          <p:cNvSpPr/>
          <p:nvPr/>
        </p:nvSpPr>
        <p:spPr>
          <a:xfrm>
            <a:off x="2039752" y="425133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2028644" y="457585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2147190" y="4165286"/>
            <a:ext cx="373527" cy="276999"/>
          </a:xfrm>
          <a:prstGeom prst="rect">
            <a:avLst/>
          </a:prstGeom>
          <a:noFill/>
        </p:spPr>
        <p:txBody>
          <a:bodyPr wrap="square" rtlCol="0">
            <a:spAutoFit/>
          </a:bodyPr>
          <a:lstStyle/>
          <a:p>
            <a:r>
              <a:rPr lang="en-US" sz="1200" dirty="0" smtClean="0"/>
              <a:t>10</a:t>
            </a:r>
            <a:endParaRPr lang="en-US" sz="1200" dirty="0"/>
          </a:p>
        </p:txBody>
      </p:sp>
      <p:sp>
        <p:nvSpPr>
          <p:cNvPr id="81" name="TextBox 80"/>
          <p:cNvSpPr txBox="1"/>
          <p:nvPr/>
        </p:nvSpPr>
        <p:spPr>
          <a:xfrm>
            <a:off x="2143742" y="4500103"/>
            <a:ext cx="443533" cy="276999"/>
          </a:xfrm>
          <a:prstGeom prst="rect">
            <a:avLst/>
          </a:prstGeom>
          <a:noFill/>
        </p:spPr>
        <p:txBody>
          <a:bodyPr wrap="square" rtlCol="0">
            <a:spAutoFit/>
          </a:bodyPr>
          <a:lstStyle/>
          <a:p>
            <a:r>
              <a:rPr lang="en-US" sz="1200" dirty="0" smtClean="0"/>
              <a:t>75</a:t>
            </a:r>
            <a:endParaRPr lang="en-US" sz="1200" dirty="0"/>
          </a:p>
        </p:txBody>
      </p:sp>
      <p:sp>
        <p:nvSpPr>
          <p:cNvPr id="82" name="TextBox 81"/>
          <p:cNvSpPr txBox="1"/>
          <p:nvPr/>
        </p:nvSpPr>
        <p:spPr>
          <a:xfrm>
            <a:off x="4370832" y="4332765"/>
            <a:ext cx="1278481" cy="276999"/>
          </a:xfrm>
          <a:prstGeom prst="rect">
            <a:avLst/>
          </a:prstGeom>
          <a:noFill/>
        </p:spPr>
        <p:txBody>
          <a:bodyPr wrap="square" rtlCol="0">
            <a:spAutoFit/>
          </a:bodyPr>
          <a:lstStyle/>
          <a:p>
            <a:r>
              <a:rPr lang="en-US" sz="1200" dirty="0" smtClean="0"/>
              <a:t>CFU Proportion:</a:t>
            </a:r>
            <a:endParaRPr lang="en-US" sz="1200" dirty="0"/>
          </a:p>
        </p:txBody>
      </p:sp>
      <p:sp>
        <p:nvSpPr>
          <p:cNvPr id="83" name="Rectangle 82"/>
          <p:cNvSpPr/>
          <p:nvPr/>
        </p:nvSpPr>
        <p:spPr>
          <a:xfrm>
            <a:off x="5603946" y="4262448"/>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p:cNvSpPr/>
          <p:nvPr/>
        </p:nvSpPr>
        <p:spPr>
          <a:xfrm>
            <a:off x="5592838" y="458697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p:cNvSpPr txBox="1"/>
          <p:nvPr/>
        </p:nvSpPr>
        <p:spPr>
          <a:xfrm>
            <a:off x="5726898" y="4183150"/>
            <a:ext cx="458602" cy="276999"/>
          </a:xfrm>
          <a:prstGeom prst="rect">
            <a:avLst/>
          </a:prstGeom>
          <a:noFill/>
        </p:spPr>
        <p:txBody>
          <a:bodyPr wrap="square" rtlCol="0">
            <a:spAutoFit/>
          </a:bodyPr>
          <a:lstStyle/>
          <a:p>
            <a:r>
              <a:rPr lang="en-US" sz="1200" dirty="0"/>
              <a:t>5</a:t>
            </a:r>
          </a:p>
        </p:txBody>
      </p:sp>
      <p:sp>
        <p:nvSpPr>
          <p:cNvPr id="86" name="TextBox 85"/>
          <p:cNvSpPr txBox="1"/>
          <p:nvPr/>
        </p:nvSpPr>
        <p:spPr>
          <a:xfrm>
            <a:off x="5726897" y="4516434"/>
            <a:ext cx="458603" cy="276999"/>
          </a:xfrm>
          <a:prstGeom prst="rect">
            <a:avLst/>
          </a:prstGeom>
          <a:noFill/>
        </p:spPr>
        <p:txBody>
          <a:bodyPr wrap="square" rtlCol="0">
            <a:spAutoFit/>
          </a:bodyPr>
          <a:lstStyle/>
          <a:p>
            <a:r>
              <a:rPr lang="en-US" sz="1200" dirty="0" smtClean="0"/>
              <a:t>10</a:t>
            </a:r>
            <a:endParaRPr lang="en-US" sz="1200" dirty="0"/>
          </a:p>
        </p:txBody>
      </p:sp>
      <p:sp>
        <p:nvSpPr>
          <p:cNvPr id="87" name="TextBox 86"/>
          <p:cNvSpPr txBox="1"/>
          <p:nvPr/>
        </p:nvSpPr>
        <p:spPr>
          <a:xfrm>
            <a:off x="8055865" y="4329221"/>
            <a:ext cx="1271256" cy="276999"/>
          </a:xfrm>
          <a:prstGeom prst="rect">
            <a:avLst/>
          </a:prstGeom>
          <a:noFill/>
        </p:spPr>
        <p:txBody>
          <a:bodyPr wrap="square" rtlCol="0">
            <a:spAutoFit/>
          </a:bodyPr>
          <a:lstStyle/>
          <a:p>
            <a:r>
              <a:rPr lang="en-US" sz="1200" dirty="0" smtClean="0"/>
              <a:t>CFU Proportion:</a:t>
            </a:r>
            <a:endParaRPr lang="en-US" sz="1200" dirty="0"/>
          </a:p>
        </p:txBody>
      </p:sp>
      <p:sp>
        <p:nvSpPr>
          <p:cNvPr id="88" name="Rectangle 87"/>
          <p:cNvSpPr/>
          <p:nvPr/>
        </p:nvSpPr>
        <p:spPr>
          <a:xfrm>
            <a:off x="9281753" y="4258904"/>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p:cNvSpPr/>
          <p:nvPr/>
        </p:nvSpPr>
        <p:spPr>
          <a:xfrm>
            <a:off x="9270645" y="4583429"/>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p:cNvSpPr txBox="1"/>
          <p:nvPr/>
        </p:nvSpPr>
        <p:spPr>
          <a:xfrm>
            <a:off x="9396851" y="4170214"/>
            <a:ext cx="268120" cy="276999"/>
          </a:xfrm>
          <a:prstGeom prst="rect">
            <a:avLst/>
          </a:prstGeom>
          <a:noFill/>
        </p:spPr>
        <p:txBody>
          <a:bodyPr wrap="square" rtlCol="0">
            <a:spAutoFit/>
          </a:bodyPr>
          <a:lstStyle/>
          <a:p>
            <a:r>
              <a:rPr lang="en-US" sz="1200" dirty="0" smtClean="0"/>
              <a:t>0</a:t>
            </a:r>
            <a:endParaRPr lang="en-US" sz="1200" dirty="0"/>
          </a:p>
        </p:txBody>
      </p:sp>
      <p:sp>
        <p:nvSpPr>
          <p:cNvPr id="91" name="TextBox 90"/>
          <p:cNvSpPr txBox="1"/>
          <p:nvPr/>
        </p:nvSpPr>
        <p:spPr>
          <a:xfrm>
            <a:off x="9404704" y="4512890"/>
            <a:ext cx="559675" cy="276999"/>
          </a:xfrm>
          <a:prstGeom prst="rect">
            <a:avLst/>
          </a:prstGeom>
          <a:noFill/>
        </p:spPr>
        <p:txBody>
          <a:bodyPr wrap="square" rtlCol="0">
            <a:spAutoFit/>
          </a:bodyPr>
          <a:lstStyle/>
          <a:p>
            <a:r>
              <a:rPr lang="en-US" sz="1200" dirty="0"/>
              <a:t>5</a:t>
            </a:r>
          </a:p>
        </p:txBody>
      </p:sp>
      <p:sp>
        <p:nvSpPr>
          <p:cNvPr id="2" name="Title 1"/>
          <p:cNvSpPr>
            <a:spLocks noGrp="1"/>
          </p:cNvSpPr>
          <p:nvPr>
            <p:ph type="title"/>
          </p:nvPr>
        </p:nvSpPr>
        <p:spPr>
          <a:xfrm>
            <a:off x="202723" y="-154414"/>
            <a:ext cx="11843097" cy="1325563"/>
          </a:xfrm>
        </p:spPr>
        <p:txBody>
          <a:bodyPr/>
          <a:lstStyle/>
          <a:p>
            <a:r>
              <a:rPr lang="en-US" dirty="0" err="1" smtClean="0"/>
              <a:t>Morphotyping</a:t>
            </a:r>
            <a:r>
              <a:rPr lang="en-US" dirty="0" smtClean="0"/>
              <a:t> Primary Cultures and Counting CFUs</a:t>
            </a:r>
            <a:endParaRPr lang="en-US" dirty="0"/>
          </a:p>
        </p:txBody>
      </p:sp>
    </p:spTree>
    <p:extLst>
      <p:ext uri="{BB962C8B-B14F-4D97-AF65-F5344CB8AC3E}">
        <p14:creationId xmlns:p14="http://schemas.microsoft.com/office/powerpoint/2010/main" val="48915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34">
                                            <p:txEl>
                                              <p:pRg st="1" end="1"/>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4">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4">
                                            <p:txEl>
                                              <p:pRg st="0" end="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1"/>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4"/>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65"/>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67"/>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8"/>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69"/>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0"/>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34">
                                            <p:txEl>
                                              <p:pRg st="3" end="3"/>
                                            </p:txEl>
                                          </p:spTgt>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34">
                                            <p:txEl>
                                              <p:pRg st="4" end="4"/>
                                            </p:txEl>
                                          </p:spTgt>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77"/>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7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79"/>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81"/>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8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83"/>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4"/>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8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87"/>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8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89"/>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90"/>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18" grpId="0" animBg="1"/>
      <p:bldP spid="19" grpId="0" animBg="1"/>
      <p:bldP spid="20" grpId="0" animBg="1"/>
      <p:bldP spid="21" grpId="0" animBg="1"/>
      <p:bldP spid="22" grpId="0" animBg="1"/>
      <p:bldP spid="23" grpId="0" animBg="1"/>
      <p:bldP spid="24" grpId="0" animBg="1"/>
      <p:bldP spid="8" grpId="0" animBg="1"/>
      <p:bldP spid="27" grpId="0" animBg="1"/>
      <p:bldP spid="28" grpId="0" animBg="1"/>
      <p:bldP spid="29" grpId="0" animBg="1"/>
      <p:bldP spid="30" grpId="0" animBg="1"/>
      <p:bldP spid="31" grpId="0" animBg="1"/>
      <p:bldP spid="33" grpId="0" animBg="1"/>
      <p:bldP spid="39" grpId="0" animBg="1"/>
      <p:bldP spid="40" grpId="0" animBg="1"/>
      <p:bldP spid="3" grpId="0"/>
      <p:bldP spid="41" grpId="0"/>
      <p:bldP spid="42" grpId="0" animBg="1"/>
      <p:bldP spid="44" grpId="0" animBg="1"/>
      <p:bldP spid="45" grpId="0"/>
      <p:bldP spid="46" grpId="0"/>
      <p:bldP spid="47" grpId="0" animBg="1"/>
      <p:bldP spid="48" grpId="0" animBg="1"/>
      <p:bldP spid="49" grpId="0"/>
      <p:bldP spid="50" grpId="0"/>
      <p:bldP spid="51" grpId="0"/>
      <p:bldP spid="52" grpId="0"/>
      <p:bldP spid="53" grpId="0"/>
      <p:bldP spid="54" grpId="0"/>
      <p:bldP spid="55" grpId="0" animBg="1"/>
      <p:bldP spid="56" grpId="0" animBg="1"/>
      <p:bldP spid="59" grpId="0"/>
      <p:bldP spid="60" grpId="0"/>
      <p:bldP spid="61" grpId="0"/>
      <p:bldP spid="62" grpId="0" animBg="1"/>
      <p:bldP spid="63" grpId="0" animBg="1"/>
      <p:bldP spid="64" grpId="0"/>
      <p:bldP spid="65" grpId="0"/>
      <p:bldP spid="66" grpId="0"/>
      <p:bldP spid="67" grpId="0" animBg="1"/>
      <p:bldP spid="68" grpId="0" animBg="1"/>
      <p:bldP spid="69" grpId="0"/>
      <p:bldP spid="70" grpId="0"/>
      <p:bldP spid="71" grpId="0" animBg="1"/>
      <p:bldP spid="72" grpId="0" animBg="1"/>
      <p:bldP spid="73" grpId="0" animBg="1"/>
      <p:bldP spid="74" grpId="0" animBg="1"/>
      <p:bldP spid="75" grpId="0" animBg="1"/>
      <p:bldP spid="76" grpId="0" animBg="1"/>
      <p:bldP spid="77" grpId="0"/>
      <p:bldP spid="78" grpId="0" animBg="1"/>
      <p:bldP spid="79" grpId="0" animBg="1"/>
      <p:bldP spid="80" grpId="0"/>
      <p:bldP spid="81" grpId="0"/>
      <p:bldP spid="82" grpId="0"/>
      <p:bldP spid="83" grpId="0" animBg="1"/>
      <p:bldP spid="84" grpId="0" animBg="1"/>
      <p:bldP spid="85" grpId="0"/>
      <p:bldP spid="86" grpId="0"/>
      <p:bldP spid="87" grpId="0"/>
      <p:bldP spid="88" grpId="0" animBg="1"/>
      <p:bldP spid="89" grpId="0" animBg="1"/>
      <p:bldP spid="90" grpId="0"/>
      <p:bldP spid="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1926025" y="93188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5598698" y="931881"/>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366410" y="931881"/>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204560" y="2533797"/>
            <a:ext cx="1404937" cy="369332"/>
          </a:xfrm>
          <a:prstGeom prst="rect">
            <a:avLst/>
          </a:prstGeom>
          <a:noFill/>
        </p:spPr>
        <p:txBody>
          <a:bodyPr wrap="square" rtlCol="0">
            <a:spAutoFit/>
          </a:bodyPr>
          <a:lstStyle/>
          <a:p>
            <a:r>
              <a:rPr lang="en-US" dirty="0"/>
              <a:t>0.1 Dilution</a:t>
            </a:r>
          </a:p>
        </p:txBody>
      </p:sp>
      <p:sp>
        <p:nvSpPr>
          <p:cNvPr id="15" name="TextBox 14"/>
          <p:cNvSpPr txBox="1"/>
          <p:nvPr/>
        </p:nvSpPr>
        <p:spPr>
          <a:xfrm>
            <a:off x="5789198" y="2533797"/>
            <a:ext cx="1404937" cy="369332"/>
          </a:xfrm>
          <a:prstGeom prst="rect">
            <a:avLst/>
          </a:prstGeom>
          <a:noFill/>
        </p:spPr>
        <p:txBody>
          <a:bodyPr wrap="square" rtlCol="0">
            <a:spAutoFit/>
          </a:bodyPr>
          <a:lstStyle/>
          <a:p>
            <a:r>
              <a:rPr lang="en-US" dirty="0"/>
              <a:t>0.01 Dilution</a:t>
            </a:r>
          </a:p>
        </p:txBody>
      </p:sp>
      <p:sp>
        <p:nvSpPr>
          <p:cNvPr id="16" name="TextBox 15"/>
          <p:cNvSpPr txBox="1"/>
          <p:nvPr/>
        </p:nvSpPr>
        <p:spPr>
          <a:xfrm>
            <a:off x="9490235" y="2533797"/>
            <a:ext cx="1538287" cy="369332"/>
          </a:xfrm>
          <a:prstGeom prst="rect">
            <a:avLst/>
          </a:prstGeom>
          <a:noFill/>
        </p:spPr>
        <p:txBody>
          <a:bodyPr wrap="square" rtlCol="0">
            <a:spAutoFit/>
          </a:bodyPr>
          <a:lstStyle/>
          <a:p>
            <a:r>
              <a:rPr lang="en-US" dirty="0"/>
              <a:t>0.001 Dilution</a:t>
            </a:r>
          </a:p>
        </p:txBody>
      </p:sp>
      <p:sp>
        <p:nvSpPr>
          <p:cNvPr id="37" name="TextBox 36"/>
          <p:cNvSpPr txBox="1"/>
          <p:nvPr/>
        </p:nvSpPr>
        <p:spPr>
          <a:xfrm>
            <a:off x="1138857" y="1514998"/>
            <a:ext cx="880660" cy="646331"/>
          </a:xfrm>
          <a:prstGeom prst="rect">
            <a:avLst/>
          </a:prstGeom>
          <a:noFill/>
        </p:spPr>
        <p:txBody>
          <a:bodyPr wrap="square" rtlCol="0">
            <a:spAutoFit/>
          </a:bodyPr>
          <a:lstStyle/>
          <a:p>
            <a:pPr algn="ctr"/>
            <a:r>
              <a:rPr lang="en-US" dirty="0"/>
              <a:t>Plate #</a:t>
            </a:r>
          </a:p>
          <a:p>
            <a:pPr algn="ctr"/>
            <a:r>
              <a:rPr lang="en-US" dirty="0"/>
              <a:t>14818</a:t>
            </a:r>
          </a:p>
        </p:txBody>
      </p:sp>
      <p:sp>
        <p:nvSpPr>
          <p:cNvPr id="38" name="TextBox 37"/>
          <p:cNvSpPr txBox="1"/>
          <p:nvPr/>
        </p:nvSpPr>
        <p:spPr>
          <a:xfrm>
            <a:off x="4811530" y="1459125"/>
            <a:ext cx="880660" cy="646331"/>
          </a:xfrm>
          <a:prstGeom prst="rect">
            <a:avLst/>
          </a:prstGeom>
          <a:noFill/>
        </p:spPr>
        <p:txBody>
          <a:bodyPr wrap="square" rtlCol="0">
            <a:spAutoFit/>
          </a:bodyPr>
          <a:lstStyle/>
          <a:p>
            <a:pPr algn="ctr"/>
            <a:r>
              <a:rPr lang="en-US" dirty="0"/>
              <a:t>Plate #</a:t>
            </a:r>
          </a:p>
          <a:p>
            <a:pPr algn="ctr"/>
            <a:r>
              <a:rPr lang="en-US" dirty="0"/>
              <a:t>14819</a:t>
            </a:r>
          </a:p>
        </p:txBody>
      </p:sp>
      <p:sp>
        <p:nvSpPr>
          <p:cNvPr id="43" name="TextBox 42"/>
          <p:cNvSpPr txBox="1"/>
          <p:nvPr/>
        </p:nvSpPr>
        <p:spPr>
          <a:xfrm>
            <a:off x="8579242" y="1463584"/>
            <a:ext cx="880660" cy="646331"/>
          </a:xfrm>
          <a:prstGeom prst="rect">
            <a:avLst/>
          </a:prstGeom>
          <a:noFill/>
        </p:spPr>
        <p:txBody>
          <a:bodyPr wrap="square" rtlCol="0">
            <a:spAutoFit/>
          </a:bodyPr>
          <a:lstStyle/>
          <a:p>
            <a:pPr algn="ctr"/>
            <a:r>
              <a:rPr lang="en-US" dirty="0"/>
              <a:t>Plate #</a:t>
            </a:r>
          </a:p>
          <a:p>
            <a:pPr algn="ctr"/>
            <a:r>
              <a:rPr lang="en-US" dirty="0"/>
              <a:t>14820</a:t>
            </a:r>
          </a:p>
        </p:txBody>
      </p:sp>
      <p:sp>
        <p:nvSpPr>
          <p:cNvPr id="4" name="Oval 3"/>
          <p:cNvSpPr/>
          <p:nvPr/>
        </p:nvSpPr>
        <p:spPr>
          <a:xfrm>
            <a:off x="2461070" y="138950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703551" y="174552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296764" y="161070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92492" y="2042710"/>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237750" y="162003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899717" y="222550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189794" y="197996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200988" y="1961652"/>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900907" y="133363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19237" y="149536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3128996" y="143130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2635685" y="2260702"/>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6133506" y="1440036"/>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p:nvSpPr>
        <p:spPr>
          <a:xfrm>
            <a:off x="6495131" y="1554302"/>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59295" y="177541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431270" y="197996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033124" y="298378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p:cNvSpPr/>
          <p:nvPr/>
        </p:nvSpPr>
        <p:spPr>
          <a:xfrm>
            <a:off x="2022016" y="330830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128526" y="2898359"/>
            <a:ext cx="1756531" cy="276999"/>
          </a:xfrm>
          <a:prstGeom prst="rect">
            <a:avLst/>
          </a:prstGeom>
          <a:noFill/>
        </p:spPr>
        <p:txBody>
          <a:bodyPr wrap="square" rtlCol="0">
            <a:spAutoFit/>
          </a:bodyPr>
          <a:lstStyle/>
          <a:p>
            <a:r>
              <a:rPr lang="en-US" sz="1200" dirty="0" err="1" smtClean="0"/>
              <a:t>red_square_blue_border</a:t>
            </a:r>
            <a:endParaRPr lang="en-US" sz="1200" dirty="0"/>
          </a:p>
        </p:txBody>
      </p:sp>
      <p:sp>
        <p:nvSpPr>
          <p:cNvPr id="41" name="TextBox 40"/>
          <p:cNvSpPr txBox="1"/>
          <p:nvPr/>
        </p:nvSpPr>
        <p:spPr>
          <a:xfrm>
            <a:off x="2148222" y="3231298"/>
            <a:ext cx="946170" cy="276999"/>
          </a:xfrm>
          <a:prstGeom prst="rect">
            <a:avLst/>
          </a:prstGeom>
          <a:noFill/>
        </p:spPr>
        <p:txBody>
          <a:bodyPr wrap="square" rtlCol="0">
            <a:spAutoFit/>
          </a:bodyPr>
          <a:lstStyle/>
          <a:p>
            <a:r>
              <a:rPr lang="en-US" sz="1200" dirty="0" err="1" smtClean="0"/>
              <a:t>blue_circle</a:t>
            </a:r>
            <a:endParaRPr lang="en-US" sz="1200" dirty="0"/>
          </a:p>
        </p:txBody>
      </p:sp>
      <p:sp>
        <p:nvSpPr>
          <p:cNvPr id="42" name="Rectangle 41"/>
          <p:cNvSpPr/>
          <p:nvPr/>
        </p:nvSpPr>
        <p:spPr>
          <a:xfrm>
            <a:off x="5597318" y="3014886"/>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p:cNvSpPr/>
          <p:nvPr/>
        </p:nvSpPr>
        <p:spPr>
          <a:xfrm>
            <a:off x="5586210" y="3339411"/>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5692720" y="2929462"/>
            <a:ext cx="1756531" cy="276999"/>
          </a:xfrm>
          <a:prstGeom prst="rect">
            <a:avLst/>
          </a:prstGeom>
          <a:noFill/>
        </p:spPr>
        <p:txBody>
          <a:bodyPr wrap="square" rtlCol="0">
            <a:spAutoFit/>
          </a:bodyPr>
          <a:lstStyle/>
          <a:p>
            <a:r>
              <a:rPr lang="en-US" sz="1200" dirty="0" err="1" smtClean="0"/>
              <a:t>red_square_blue_border</a:t>
            </a:r>
            <a:endParaRPr lang="en-US" sz="1200" dirty="0"/>
          </a:p>
        </p:txBody>
      </p:sp>
      <p:sp>
        <p:nvSpPr>
          <p:cNvPr id="46" name="TextBox 45"/>
          <p:cNvSpPr txBox="1"/>
          <p:nvPr/>
        </p:nvSpPr>
        <p:spPr>
          <a:xfrm>
            <a:off x="5712416" y="3262401"/>
            <a:ext cx="946170" cy="276999"/>
          </a:xfrm>
          <a:prstGeom prst="rect">
            <a:avLst/>
          </a:prstGeom>
          <a:noFill/>
        </p:spPr>
        <p:txBody>
          <a:bodyPr wrap="square" rtlCol="0">
            <a:spAutoFit/>
          </a:bodyPr>
          <a:lstStyle/>
          <a:p>
            <a:r>
              <a:rPr lang="en-US" sz="1200" dirty="0" err="1" smtClean="0"/>
              <a:t>blue_circle</a:t>
            </a:r>
            <a:endParaRPr lang="en-US" sz="1200" dirty="0"/>
          </a:p>
        </p:txBody>
      </p:sp>
      <p:sp>
        <p:nvSpPr>
          <p:cNvPr id="47" name="Rectangle 46"/>
          <p:cNvSpPr/>
          <p:nvPr/>
        </p:nvSpPr>
        <p:spPr>
          <a:xfrm>
            <a:off x="9271751" y="3014886"/>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9260643" y="3339411"/>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9367153" y="2929462"/>
            <a:ext cx="1756531" cy="276999"/>
          </a:xfrm>
          <a:prstGeom prst="rect">
            <a:avLst/>
          </a:prstGeom>
          <a:noFill/>
        </p:spPr>
        <p:txBody>
          <a:bodyPr wrap="square" rtlCol="0">
            <a:spAutoFit/>
          </a:bodyPr>
          <a:lstStyle/>
          <a:p>
            <a:r>
              <a:rPr lang="en-US" sz="1200" strike="sngStrike" dirty="0" err="1" smtClean="0"/>
              <a:t>red_square_blue_border</a:t>
            </a:r>
            <a:endParaRPr lang="en-US" sz="1200" strike="sngStrike" dirty="0"/>
          </a:p>
        </p:txBody>
      </p:sp>
      <p:sp>
        <p:nvSpPr>
          <p:cNvPr id="50" name="TextBox 49"/>
          <p:cNvSpPr txBox="1"/>
          <p:nvPr/>
        </p:nvSpPr>
        <p:spPr>
          <a:xfrm>
            <a:off x="9386849" y="3262401"/>
            <a:ext cx="946170" cy="276999"/>
          </a:xfrm>
          <a:prstGeom prst="rect">
            <a:avLst/>
          </a:prstGeom>
          <a:noFill/>
        </p:spPr>
        <p:txBody>
          <a:bodyPr wrap="square" rtlCol="0">
            <a:spAutoFit/>
          </a:bodyPr>
          <a:lstStyle/>
          <a:p>
            <a:r>
              <a:rPr lang="en-US" sz="1200" dirty="0" err="1" smtClean="0"/>
              <a:t>blue_circle</a:t>
            </a:r>
            <a:endParaRPr lang="en-US" sz="1200" dirty="0"/>
          </a:p>
        </p:txBody>
      </p:sp>
      <p:sp>
        <p:nvSpPr>
          <p:cNvPr id="51" name="TextBox 50"/>
          <p:cNvSpPr txBox="1"/>
          <p:nvPr/>
        </p:nvSpPr>
        <p:spPr>
          <a:xfrm>
            <a:off x="923227" y="3051058"/>
            <a:ext cx="1105417" cy="276999"/>
          </a:xfrm>
          <a:prstGeom prst="rect">
            <a:avLst/>
          </a:prstGeom>
          <a:noFill/>
        </p:spPr>
        <p:txBody>
          <a:bodyPr wrap="square" rtlCol="0">
            <a:spAutoFit/>
          </a:bodyPr>
          <a:lstStyle/>
          <a:p>
            <a:pPr algn="r"/>
            <a:r>
              <a:rPr lang="en-US" sz="1200" dirty="0" err="1" smtClean="0"/>
              <a:t>Morphotypes</a:t>
            </a:r>
            <a:r>
              <a:rPr lang="en-US" sz="1200" dirty="0" smtClean="0"/>
              <a:t>:</a:t>
            </a:r>
            <a:endParaRPr lang="en-US" sz="1200" dirty="0"/>
          </a:p>
        </p:txBody>
      </p:sp>
      <p:sp>
        <p:nvSpPr>
          <p:cNvPr id="52" name="TextBox 51"/>
          <p:cNvSpPr txBox="1"/>
          <p:nvPr/>
        </p:nvSpPr>
        <p:spPr>
          <a:xfrm>
            <a:off x="4543896" y="3083657"/>
            <a:ext cx="1105417" cy="276999"/>
          </a:xfrm>
          <a:prstGeom prst="rect">
            <a:avLst/>
          </a:prstGeom>
          <a:noFill/>
        </p:spPr>
        <p:txBody>
          <a:bodyPr wrap="square" rtlCol="0">
            <a:spAutoFit/>
          </a:bodyPr>
          <a:lstStyle/>
          <a:p>
            <a:r>
              <a:rPr lang="en-US" sz="1200" dirty="0" err="1" smtClean="0"/>
              <a:t>Morphotypes</a:t>
            </a:r>
            <a:r>
              <a:rPr lang="en-US" sz="1200" dirty="0" smtClean="0"/>
              <a:t>:</a:t>
            </a:r>
            <a:endParaRPr lang="en-US" sz="1200" dirty="0"/>
          </a:p>
        </p:txBody>
      </p:sp>
      <p:sp>
        <p:nvSpPr>
          <p:cNvPr id="53" name="TextBox 52"/>
          <p:cNvSpPr txBox="1"/>
          <p:nvPr/>
        </p:nvSpPr>
        <p:spPr>
          <a:xfrm>
            <a:off x="8151497" y="3087584"/>
            <a:ext cx="1105417" cy="276999"/>
          </a:xfrm>
          <a:prstGeom prst="rect">
            <a:avLst/>
          </a:prstGeom>
          <a:noFill/>
        </p:spPr>
        <p:txBody>
          <a:bodyPr wrap="square" rtlCol="0">
            <a:spAutoFit/>
          </a:bodyPr>
          <a:lstStyle/>
          <a:p>
            <a:r>
              <a:rPr lang="en-US" sz="1200" dirty="0" err="1" smtClean="0"/>
              <a:t>Morphotypes</a:t>
            </a:r>
            <a:r>
              <a:rPr lang="en-US" sz="1200" dirty="0" smtClean="0"/>
              <a:t>:</a:t>
            </a:r>
            <a:endParaRPr lang="en-US" sz="1200" dirty="0"/>
          </a:p>
        </p:txBody>
      </p:sp>
      <p:sp>
        <p:nvSpPr>
          <p:cNvPr id="54" name="TextBox 53"/>
          <p:cNvSpPr txBox="1"/>
          <p:nvPr/>
        </p:nvSpPr>
        <p:spPr>
          <a:xfrm>
            <a:off x="1415748" y="3673038"/>
            <a:ext cx="624004" cy="276999"/>
          </a:xfrm>
          <a:prstGeom prst="rect">
            <a:avLst/>
          </a:prstGeom>
          <a:noFill/>
        </p:spPr>
        <p:txBody>
          <a:bodyPr wrap="square" rtlCol="0">
            <a:spAutoFit/>
          </a:bodyPr>
          <a:lstStyle/>
          <a:p>
            <a:pPr algn="r"/>
            <a:r>
              <a:rPr lang="en-US" sz="1200" dirty="0" smtClean="0"/>
              <a:t>CFUs:</a:t>
            </a:r>
            <a:endParaRPr lang="en-US" sz="1200" dirty="0"/>
          </a:p>
        </p:txBody>
      </p:sp>
      <p:sp>
        <p:nvSpPr>
          <p:cNvPr id="55" name="Rectangle 54"/>
          <p:cNvSpPr/>
          <p:nvPr/>
        </p:nvSpPr>
        <p:spPr>
          <a:xfrm>
            <a:off x="2039752" y="3615658"/>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2028644" y="394018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2183151" y="3529675"/>
            <a:ext cx="268120" cy="276999"/>
          </a:xfrm>
          <a:prstGeom prst="rect">
            <a:avLst/>
          </a:prstGeom>
          <a:noFill/>
        </p:spPr>
        <p:txBody>
          <a:bodyPr wrap="square" rtlCol="0">
            <a:spAutoFit/>
          </a:bodyPr>
          <a:lstStyle/>
          <a:p>
            <a:r>
              <a:rPr lang="en-US" sz="1200" dirty="0" smtClean="0"/>
              <a:t>3</a:t>
            </a:r>
            <a:endParaRPr lang="en-US" sz="1200" dirty="0"/>
          </a:p>
        </p:txBody>
      </p:sp>
      <p:sp>
        <p:nvSpPr>
          <p:cNvPr id="60" name="TextBox 59"/>
          <p:cNvSpPr txBox="1"/>
          <p:nvPr/>
        </p:nvSpPr>
        <p:spPr>
          <a:xfrm>
            <a:off x="2143743" y="3864428"/>
            <a:ext cx="343204" cy="276999"/>
          </a:xfrm>
          <a:prstGeom prst="rect">
            <a:avLst/>
          </a:prstGeom>
          <a:noFill/>
        </p:spPr>
        <p:txBody>
          <a:bodyPr wrap="square" rtlCol="0">
            <a:spAutoFit/>
          </a:bodyPr>
          <a:lstStyle/>
          <a:p>
            <a:r>
              <a:rPr lang="en-US" sz="1200" dirty="0" smtClean="0"/>
              <a:t>15</a:t>
            </a:r>
            <a:endParaRPr lang="en-US" sz="1200" dirty="0"/>
          </a:p>
        </p:txBody>
      </p:sp>
      <p:sp>
        <p:nvSpPr>
          <p:cNvPr id="61" name="TextBox 60"/>
          <p:cNvSpPr txBox="1"/>
          <p:nvPr/>
        </p:nvSpPr>
        <p:spPr>
          <a:xfrm>
            <a:off x="5025309" y="3697090"/>
            <a:ext cx="624004" cy="276999"/>
          </a:xfrm>
          <a:prstGeom prst="rect">
            <a:avLst/>
          </a:prstGeom>
          <a:noFill/>
        </p:spPr>
        <p:txBody>
          <a:bodyPr wrap="square" rtlCol="0">
            <a:spAutoFit/>
          </a:bodyPr>
          <a:lstStyle/>
          <a:p>
            <a:r>
              <a:rPr lang="en-US" sz="1200" dirty="0" smtClean="0"/>
              <a:t>CFUs:</a:t>
            </a:r>
            <a:endParaRPr lang="en-US" sz="1200" dirty="0"/>
          </a:p>
        </p:txBody>
      </p:sp>
      <p:sp>
        <p:nvSpPr>
          <p:cNvPr id="62" name="Rectangle 61"/>
          <p:cNvSpPr/>
          <p:nvPr/>
        </p:nvSpPr>
        <p:spPr>
          <a:xfrm>
            <a:off x="5603946" y="362677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62"/>
          <p:cNvSpPr/>
          <p:nvPr/>
        </p:nvSpPr>
        <p:spPr>
          <a:xfrm>
            <a:off x="5592838" y="395129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726898" y="3547475"/>
            <a:ext cx="268120" cy="276999"/>
          </a:xfrm>
          <a:prstGeom prst="rect">
            <a:avLst/>
          </a:prstGeom>
          <a:noFill/>
        </p:spPr>
        <p:txBody>
          <a:bodyPr wrap="square" rtlCol="0">
            <a:spAutoFit/>
          </a:bodyPr>
          <a:lstStyle/>
          <a:p>
            <a:r>
              <a:rPr lang="en-US" sz="1200" dirty="0"/>
              <a:t>1</a:t>
            </a:r>
          </a:p>
        </p:txBody>
      </p:sp>
      <p:sp>
        <p:nvSpPr>
          <p:cNvPr id="65" name="TextBox 64"/>
          <p:cNvSpPr txBox="1"/>
          <p:nvPr/>
        </p:nvSpPr>
        <p:spPr>
          <a:xfrm>
            <a:off x="5726898" y="3880759"/>
            <a:ext cx="268120" cy="276999"/>
          </a:xfrm>
          <a:prstGeom prst="rect">
            <a:avLst/>
          </a:prstGeom>
          <a:noFill/>
        </p:spPr>
        <p:txBody>
          <a:bodyPr wrap="square" rtlCol="0">
            <a:spAutoFit/>
          </a:bodyPr>
          <a:lstStyle/>
          <a:p>
            <a:r>
              <a:rPr lang="en-US" sz="1200" dirty="0"/>
              <a:t>2</a:t>
            </a:r>
          </a:p>
        </p:txBody>
      </p:sp>
      <p:sp>
        <p:nvSpPr>
          <p:cNvPr id="66" name="TextBox 65"/>
          <p:cNvSpPr txBox="1"/>
          <p:nvPr/>
        </p:nvSpPr>
        <p:spPr>
          <a:xfrm>
            <a:off x="8703116" y="3693546"/>
            <a:ext cx="624004" cy="276999"/>
          </a:xfrm>
          <a:prstGeom prst="rect">
            <a:avLst/>
          </a:prstGeom>
          <a:noFill/>
        </p:spPr>
        <p:txBody>
          <a:bodyPr wrap="square" rtlCol="0">
            <a:spAutoFit/>
          </a:bodyPr>
          <a:lstStyle/>
          <a:p>
            <a:r>
              <a:rPr lang="en-US" sz="1200" dirty="0" smtClean="0"/>
              <a:t>CFUs:</a:t>
            </a:r>
            <a:endParaRPr lang="en-US" sz="1200" dirty="0"/>
          </a:p>
        </p:txBody>
      </p:sp>
      <p:sp>
        <p:nvSpPr>
          <p:cNvPr id="67" name="Rectangle 66"/>
          <p:cNvSpPr/>
          <p:nvPr/>
        </p:nvSpPr>
        <p:spPr>
          <a:xfrm>
            <a:off x="9281753" y="3623229"/>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p:cNvSpPr/>
          <p:nvPr/>
        </p:nvSpPr>
        <p:spPr>
          <a:xfrm>
            <a:off x="9270645" y="394775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9396851" y="3534539"/>
            <a:ext cx="268120" cy="276999"/>
          </a:xfrm>
          <a:prstGeom prst="rect">
            <a:avLst/>
          </a:prstGeom>
          <a:noFill/>
        </p:spPr>
        <p:txBody>
          <a:bodyPr wrap="square" rtlCol="0">
            <a:spAutoFit/>
          </a:bodyPr>
          <a:lstStyle/>
          <a:p>
            <a:r>
              <a:rPr lang="en-US" sz="1200" dirty="0" smtClean="0"/>
              <a:t>0</a:t>
            </a:r>
            <a:endParaRPr lang="en-US" sz="1200" dirty="0"/>
          </a:p>
        </p:txBody>
      </p:sp>
      <p:sp>
        <p:nvSpPr>
          <p:cNvPr id="70" name="TextBox 69"/>
          <p:cNvSpPr txBox="1"/>
          <p:nvPr/>
        </p:nvSpPr>
        <p:spPr>
          <a:xfrm>
            <a:off x="9404705" y="3877215"/>
            <a:ext cx="268120" cy="276999"/>
          </a:xfrm>
          <a:prstGeom prst="rect">
            <a:avLst/>
          </a:prstGeom>
          <a:noFill/>
        </p:spPr>
        <p:txBody>
          <a:bodyPr wrap="square" rtlCol="0">
            <a:spAutoFit/>
          </a:bodyPr>
          <a:lstStyle/>
          <a:p>
            <a:r>
              <a:rPr lang="en-US" sz="1200" dirty="0" smtClean="0"/>
              <a:t>1</a:t>
            </a:r>
            <a:endParaRPr lang="en-US" sz="1200" dirty="0"/>
          </a:p>
        </p:txBody>
      </p:sp>
      <p:sp>
        <p:nvSpPr>
          <p:cNvPr id="71" name="Oval 70"/>
          <p:cNvSpPr/>
          <p:nvPr/>
        </p:nvSpPr>
        <p:spPr>
          <a:xfrm>
            <a:off x="2613470" y="154190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461070" y="1803849"/>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2918270" y="1846707"/>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2940860" y="2042710"/>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2696866" y="1224516"/>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3168124" y="179853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22376" y="4308713"/>
            <a:ext cx="1317376" cy="276999"/>
          </a:xfrm>
          <a:prstGeom prst="rect">
            <a:avLst/>
          </a:prstGeom>
          <a:noFill/>
        </p:spPr>
        <p:txBody>
          <a:bodyPr wrap="square" rtlCol="0">
            <a:spAutoFit/>
          </a:bodyPr>
          <a:lstStyle/>
          <a:p>
            <a:pPr algn="r"/>
            <a:r>
              <a:rPr lang="en-US" sz="1200" dirty="0" smtClean="0"/>
              <a:t>CFU Proportion:</a:t>
            </a:r>
            <a:endParaRPr lang="en-US" sz="1200" dirty="0"/>
          </a:p>
        </p:txBody>
      </p:sp>
      <p:sp>
        <p:nvSpPr>
          <p:cNvPr id="78" name="Rectangle 77"/>
          <p:cNvSpPr/>
          <p:nvPr/>
        </p:nvSpPr>
        <p:spPr>
          <a:xfrm>
            <a:off x="2039752" y="425133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2028644" y="4575858"/>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4370832" y="4332765"/>
            <a:ext cx="1278481" cy="276999"/>
          </a:xfrm>
          <a:prstGeom prst="rect">
            <a:avLst/>
          </a:prstGeom>
          <a:noFill/>
        </p:spPr>
        <p:txBody>
          <a:bodyPr wrap="square" rtlCol="0">
            <a:spAutoFit/>
          </a:bodyPr>
          <a:lstStyle/>
          <a:p>
            <a:r>
              <a:rPr lang="en-US" sz="1200" dirty="0" smtClean="0"/>
              <a:t>CFU Proportion:</a:t>
            </a:r>
            <a:endParaRPr lang="en-US" sz="1200" dirty="0"/>
          </a:p>
        </p:txBody>
      </p:sp>
      <p:sp>
        <p:nvSpPr>
          <p:cNvPr id="83" name="Rectangle 82"/>
          <p:cNvSpPr/>
          <p:nvPr/>
        </p:nvSpPr>
        <p:spPr>
          <a:xfrm>
            <a:off x="5603946" y="4262448"/>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p:cNvSpPr/>
          <p:nvPr/>
        </p:nvSpPr>
        <p:spPr>
          <a:xfrm>
            <a:off x="5592838" y="4586973"/>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8055865" y="4329221"/>
            <a:ext cx="1271256" cy="276999"/>
          </a:xfrm>
          <a:prstGeom prst="rect">
            <a:avLst/>
          </a:prstGeom>
          <a:noFill/>
        </p:spPr>
        <p:txBody>
          <a:bodyPr wrap="square" rtlCol="0">
            <a:spAutoFit/>
          </a:bodyPr>
          <a:lstStyle/>
          <a:p>
            <a:r>
              <a:rPr lang="en-US" sz="1200" dirty="0" smtClean="0"/>
              <a:t>CFU Proportion:</a:t>
            </a:r>
            <a:endParaRPr lang="en-US" sz="1200" dirty="0"/>
          </a:p>
        </p:txBody>
      </p:sp>
      <p:sp>
        <p:nvSpPr>
          <p:cNvPr id="88" name="Rectangle 87"/>
          <p:cNvSpPr/>
          <p:nvPr/>
        </p:nvSpPr>
        <p:spPr>
          <a:xfrm>
            <a:off x="9281753" y="4258904"/>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p:cNvSpPr/>
          <p:nvPr/>
        </p:nvSpPr>
        <p:spPr>
          <a:xfrm>
            <a:off x="9270645" y="4583429"/>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 name="Picture 91"/>
          <p:cNvPicPr>
            <a:picLocks noChangeAspect="1"/>
          </p:cNvPicPr>
          <p:nvPr/>
        </p:nvPicPr>
        <p:blipFill>
          <a:blip r:embed="rId4"/>
          <a:stretch>
            <a:fillRect/>
          </a:stretch>
        </p:blipFill>
        <p:spPr>
          <a:xfrm>
            <a:off x="4168569" y="4825710"/>
            <a:ext cx="8023431" cy="2017064"/>
          </a:xfrm>
          <a:prstGeom prst="rect">
            <a:avLst/>
          </a:prstGeom>
        </p:spPr>
      </p:pic>
      <p:sp>
        <p:nvSpPr>
          <p:cNvPr id="2" name="Title 1"/>
          <p:cNvSpPr>
            <a:spLocks noGrp="1"/>
          </p:cNvSpPr>
          <p:nvPr>
            <p:ph type="title"/>
          </p:nvPr>
        </p:nvSpPr>
        <p:spPr>
          <a:xfrm>
            <a:off x="202723" y="-154414"/>
            <a:ext cx="11264599" cy="1325563"/>
          </a:xfrm>
        </p:spPr>
        <p:txBody>
          <a:bodyPr/>
          <a:lstStyle/>
          <a:p>
            <a:r>
              <a:rPr lang="en-US" dirty="0" smtClean="0"/>
              <a:t>Recording Isolates in Isolations DB</a:t>
            </a:r>
            <a:endParaRPr lang="en-US" dirty="0"/>
          </a:p>
        </p:txBody>
      </p:sp>
      <p:sp>
        <p:nvSpPr>
          <p:cNvPr id="93" name="TextBox 92"/>
          <p:cNvSpPr txBox="1"/>
          <p:nvPr/>
        </p:nvSpPr>
        <p:spPr>
          <a:xfrm>
            <a:off x="32803" y="4596689"/>
            <a:ext cx="4151521" cy="2308324"/>
          </a:xfrm>
          <a:prstGeom prst="rect">
            <a:avLst/>
          </a:prstGeom>
          <a:noFill/>
        </p:spPr>
        <p:txBody>
          <a:bodyPr wrap="square" rtlCol="0">
            <a:spAutoFit/>
          </a:bodyPr>
          <a:lstStyle/>
          <a:p>
            <a:r>
              <a:rPr lang="en-US" sz="1600" b="1" dirty="0" smtClean="0"/>
              <a:t>Isolates Database Entry</a:t>
            </a:r>
          </a:p>
          <a:p>
            <a:pPr marL="342900" indent="-342900">
              <a:buFont typeface="+mj-lt"/>
              <a:buAutoNum type="arabicPeriod"/>
            </a:pPr>
            <a:r>
              <a:rPr lang="en-US" sz="1600" dirty="0" smtClean="0"/>
              <a:t>“Isolates” are </a:t>
            </a:r>
            <a:r>
              <a:rPr lang="en-US" sz="1600" dirty="0" err="1" smtClean="0"/>
              <a:t>morphotypes</a:t>
            </a:r>
            <a:r>
              <a:rPr lang="en-US" sz="1600" dirty="0" smtClean="0"/>
              <a:t> recorded from Primary Cultures (PC). As such, there will be duplicate entries for plates with &gt;1 morph.</a:t>
            </a:r>
          </a:p>
          <a:p>
            <a:pPr marL="342900" indent="-342900">
              <a:buFont typeface="+mj-lt"/>
              <a:buAutoNum type="arabicPeriod"/>
            </a:pPr>
            <a:r>
              <a:rPr lang="en-US" sz="1600" b="1" dirty="0" err="1" smtClean="0"/>
              <a:t>Plate_number</a:t>
            </a:r>
            <a:r>
              <a:rPr lang="en-US" sz="1600" dirty="0" smtClean="0"/>
              <a:t> is same as PC. </a:t>
            </a:r>
          </a:p>
          <a:p>
            <a:pPr marL="342900" indent="-342900">
              <a:buFont typeface="+mj-lt"/>
              <a:buAutoNum type="arabicPeriod"/>
            </a:pPr>
            <a:r>
              <a:rPr lang="en-US" sz="1600" b="1" dirty="0" err="1" smtClean="0"/>
              <a:t>Isolate_name</a:t>
            </a:r>
            <a:r>
              <a:rPr lang="en-US" sz="1600" dirty="0" smtClean="0"/>
              <a:t> is “Plate#_</a:t>
            </a:r>
            <a:r>
              <a:rPr lang="en-US" sz="1600" dirty="0" err="1" smtClean="0"/>
              <a:t>morphotype</a:t>
            </a:r>
            <a:r>
              <a:rPr lang="en-US" sz="1600" dirty="0" smtClean="0"/>
              <a:t>”.</a:t>
            </a:r>
          </a:p>
          <a:p>
            <a:pPr marL="342900" indent="-342900">
              <a:buFont typeface="+mj-lt"/>
              <a:buAutoNum type="arabicPeriod"/>
            </a:pPr>
            <a:r>
              <a:rPr lang="en-US" sz="1600" dirty="0" smtClean="0"/>
              <a:t>Record </a:t>
            </a:r>
            <a:r>
              <a:rPr lang="en-US" sz="1600" b="1" dirty="0" smtClean="0"/>
              <a:t>CFUs </a:t>
            </a:r>
            <a:r>
              <a:rPr lang="en-US" sz="1600" dirty="0" smtClean="0"/>
              <a:t>and </a:t>
            </a:r>
            <a:r>
              <a:rPr lang="en-US" sz="1600" b="1" dirty="0" err="1" smtClean="0"/>
              <a:t>CFU_proportion</a:t>
            </a:r>
            <a:r>
              <a:rPr lang="en-US" sz="1600" dirty="0" smtClean="0"/>
              <a:t> counted on previous page.</a:t>
            </a:r>
          </a:p>
          <a:p>
            <a:pPr marL="342900" indent="-342900">
              <a:buFont typeface="+mj-lt"/>
              <a:buAutoNum type="arabicPeriod"/>
            </a:pPr>
            <a:r>
              <a:rPr lang="en-US" sz="1600" dirty="0" smtClean="0"/>
              <a:t>Record date counted in </a:t>
            </a:r>
            <a:r>
              <a:rPr lang="en-US" sz="1600" b="1" dirty="0" smtClean="0"/>
              <a:t>notes</a:t>
            </a:r>
            <a:r>
              <a:rPr lang="en-US" sz="1600" dirty="0" smtClean="0"/>
              <a:t>.</a:t>
            </a:r>
          </a:p>
        </p:txBody>
      </p:sp>
      <p:sp>
        <p:nvSpPr>
          <p:cNvPr id="5" name="TextBox 4"/>
          <p:cNvSpPr txBox="1"/>
          <p:nvPr/>
        </p:nvSpPr>
        <p:spPr>
          <a:xfrm>
            <a:off x="7003857" y="5945890"/>
            <a:ext cx="3603872" cy="784830"/>
          </a:xfrm>
          <a:prstGeom prst="rect">
            <a:avLst/>
          </a:prstGeom>
          <a:noFill/>
        </p:spPr>
        <p:txBody>
          <a:bodyPr wrap="square" rtlCol="0">
            <a:spAutoFit/>
          </a:bodyPr>
          <a:lstStyle/>
          <a:p>
            <a:r>
              <a:rPr lang="en-US" sz="900" dirty="0" err="1" smtClean="0">
                <a:solidFill>
                  <a:schemeClr val="tx1">
                    <a:lumMod val="65000"/>
                    <a:lumOff val="35000"/>
                  </a:schemeClr>
                </a:solidFill>
              </a:rPr>
              <a:t>blue_circle</a:t>
            </a:r>
            <a:r>
              <a:rPr lang="en-US" sz="900" dirty="0" smtClean="0">
                <a:solidFill>
                  <a:schemeClr val="tx1">
                    <a:lumMod val="65000"/>
                    <a:lumOff val="35000"/>
                  </a:schemeClr>
                </a:solidFill>
              </a:rPr>
              <a:t/>
            </a:r>
            <a:br>
              <a:rPr lang="en-US" sz="900" dirty="0" smtClean="0">
                <a:solidFill>
                  <a:schemeClr val="tx1">
                    <a:lumMod val="65000"/>
                    <a:lumOff val="35000"/>
                  </a:schemeClr>
                </a:solidFill>
              </a:rPr>
            </a:br>
            <a:r>
              <a:rPr lang="en-US" sz="900" dirty="0" err="1" smtClean="0">
                <a:solidFill>
                  <a:schemeClr val="tx1">
                    <a:lumMod val="65000"/>
                    <a:lumOff val="35000"/>
                  </a:schemeClr>
                </a:solidFill>
              </a:rPr>
              <a:t>red_square_blue_border</a:t>
            </a:r>
            <a:endParaRPr lang="en-US" sz="900" dirty="0" smtClean="0">
              <a:solidFill>
                <a:schemeClr val="tx1">
                  <a:lumMod val="65000"/>
                  <a:lumOff val="35000"/>
                </a:schemeClr>
              </a:solidFill>
            </a:endParaRPr>
          </a:p>
          <a:p>
            <a:r>
              <a:rPr lang="en-US" sz="900" dirty="0" err="1" smtClean="0">
                <a:solidFill>
                  <a:schemeClr val="tx1">
                    <a:lumMod val="65000"/>
                    <a:lumOff val="35000"/>
                  </a:schemeClr>
                </a:solidFill>
              </a:rPr>
              <a:t>blue_circle</a:t>
            </a:r>
            <a:endParaRPr lang="en-US" sz="900" dirty="0" smtClean="0">
              <a:solidFill>
                <a:schemeClr val="tx1">
                  <a:lumMod val="65000"/>
                  <a:lumOff val="35000"/>
                </a:schemeClr>
              </a:solidFill>
            </a:endParaRPr>
          </a:p>
          <a:p>
            <a:r>
              <a:rPr lang="en-US" sz="900" dirty="0" err="1" smtClean="0">
                <a:solidFill>
                  <a:schemeClr val="tx1">
                    <a:lumMod val="65000"/>
                    <a:lumOff val="35000"/>
                  </a:schemeClr>
                </a:solidFill>
              </a:rPr>
              <a:t>red_square_blue_border</a:t>
            </a:r>
            <a:endParaRPr lang="en-US" sz="900" dirty="0" smtClean="0">
              <a:solidFill>
                <a:schemeClr val="tx1">
                  <a:lumMod val="65000"/>
                  <a:lumOff val="35000"/>
                </a:schemeClr>
              </a:solidFill>
            </a:endParaRPr>
          </a:p>
          <a:p>
            <a:r>
              <a:rPr lang="en-US" sz="900" dirty="0" err="1" smtClean="0">
                <a:solidFill>
                  <a:schemeClr val="tx1">
                    <a:lumMod val="65000"/>
                    <a:lumOff val="35000"/>
                  </a:schemeClr>
                </a:solidFill>
              </a:rPr>
              <a:t>blue_circle</a:t>
            </a:r>
            <a:endParaRPr lang="en-US" sz="900" dirty="0">
              <a:solidFill>
                <a:schemeClr val="tx1">
                  <a:lumMod val="65000"/>
                  <a:lumOff val="35000"/>
                </a:schemeClr>
              </a:solidFill>
            </a:endParaRPr>
          </a:p>
        </p:txBody>
      </p:sp>
      <p:sp>
        <p:nvSpPr>
          <p:cNvPr id="94" name="TextBox 93"/>
          <p:cNvSpPr txBox="1"/>
          <p:nvPr/>
        </p:nvSpPr>
        <p:spPr>
          <a:xfrm>
            <a:off x="2147190" y="4165286"/>
            <a:ext cx="373527" cy="276999"/>
          </a:xfrm>
          <a:prstGeom prst="rect">
            <a:avLst/>
          </a:prstGeom>
          <a:noFill/>
        </p:spPr>
        <p:txBody>
          <a:bodyPr wrap="square" rtlCol="0">
            <a:spAutoFit/>
          </a:bodyPr>
          <a:lstStyle/>
          <a:p>
            <a:r>
              <a:rPr lang="en-US" sz="1200" dirty="0" smtClean="0"/>
              <a:t>10</a:t>
            </a:r>
            <a:endParaRPr lang="en-US" sz="1200" dirty="0"/>
          </a:p>
        </p:txBody>
      </p:sp>
      <p:sp>
        <p:nvSpPr>
          <p:cNvPr id="95" name="TextBox 94"/>
          <p:cNvSpPr txBox="1"/>
          <p:nvPr/>
        </p:nvSpPr>
        <p:spPr>
          <a:xfrm>
            <a:off x="2143742" y="4500103"/>
            <a:ext cx="443533" cy="276999"/>
          </a:xfrm>
          <a:prstGeom prst="rect">
            <a:avLst/>
          </a:prstGeom>
          <a:noFill/>
        </p:spPr>
        <p:txBody>
          <a:bodyPr wrap="square" rtlCol="0">
            <a:spAutoFit/>
          </a:bodyPr>
          <a:lstStyle/>
          <a:p>
            <a:r>
              <a:rPr lang="en-US" sz="1200" dirty="0" smtClean="0"/>
              <a:t>75</a:t>
            </a:r>
            <a:endParaRPr lang="en-US" sz="1200" dirty="0"/>
          </a:p>
        </p:txBody>
      </p:sp>
      <p:sp>
        <p:nvSpPr>
          <p:cNvPr id="96" name="TextBox 95"/>
          <p:cNvSpPr txBox="1"/>
          <p:nvPr/>
        </p:nvSpPr>
        <p:spPr>
          <a:xfrm>
            <a:off x="5726898" y="4183150"/>
            <a:ext cx="458602" cy="276999"/>
          </a:xfrm>
          <a:prstGeom prst="rect">
            <a:avLst/>
          </a:prstGeom>
          <a:noFill/>
        </p:spPr>
        <p:txBody>
          <a:bodyPr wrap="square" rtlCol="0">
            <a:spAutoFit/>
          </a:bodyPr>
          <a:lstStyle/>
          <a:p>
            <a:r>
              <a:rPr lang="en-US" sz="1200" dirty="0"/>
              <a:t>5</a:t>
            </a:r>
          </a:p>
        </p:txBody>
      </p:sp>
      <p:sp>
        <p:nvSpPr>
          <p:cNvPr id="97" name="TextBox 96"/>
          <p:cNvSpPr txBox="1"/>
          <p:nvPr/>
        </p:nvSpPr>
        <p:spPr>
          <a:xfrm>
            <a:off x="5726897" y="4516434"/>
            <a:ext cx="458603" cy="276999"/>
          </a:xfrm>
          <a:prstGeom prst="rect">
            <a:avLst/>
          </a:prstGeom>
          <a:noFill/>
        </p:spPr>
        <p:txBody>
          <a:bodyPr wrap="square" rtlCol="0">
            <a:spAutoFit/>
          </a:bodyPr>
          <a:lstStyle/>
          <a:p>
            <a:r>
              <a:rPr lang="en-US" sz="1200" dirty="0" smtClean="0"/>
              <a:t>10</a:t>
            </a:r>
            <a:endParaRPr lang="en-US" sz="1200" dirty="0"/>
          </a:p>
        </p:txBody>
      </p:sp>
      <p:sp>
        <p:nvSpPr>
          <p:cNvPr id="98" name="TextBox 97"/>
          <p:cNvSpPr txBox="1"/>
          <p:nvPr/>
        </p:nvSpPr>
        <p:spPr>
          <a:xfrm>
            <a:off x="9396851" y="4170214"/>
            <a:ext cx="268120" cy="276999"/>
          </a:xfrm>
          <a:prstGeom prst="rect">
            <a:avLst/>
          </a:prstGeom>
          <a:noFill/>
        </p:spPr>
        <p:txBody>
          <a:bodyPr wrap="square" rtlCol="0">
            <a:spAutoFit/>
          </a:bodyPr>
          <a:lstStyle/>
          <a:p>
            <a:r>
              <a:rPr lang="en-US" sz="1200" dirty="0" smtClean="0"/>
              <a:t>0</a:t>
            </a:r>
            <a:endParaRPr lang="en-US" sz="1200" dirty="0"/>
          </a:p>
        </p:txBody>
      </p:sp>
      <p:sp>
        <p:nvSpPr>
          <p:cNvPr id="99" name="TextBox 98"/>
          <p:cNvSpPr txBox="1"/>
          <p:nvPr/>
        </p:nvSpPr>
        <p:spPr>
          <a:xfrm>
            <a:off x="9404704" y="4512890"/>
            <a:ext cx="559675" cy="276999"/>
          </a:xfrm>
          <a:prstGeom prst="rect">
            <a:avLst/>
          </a:prstGeom>
          <a:noFill/>
        </p:spPr>
        <p:txBody>
          <a:bodyPr wrap="square" rtlCol="0">
            <a:spAutoFit/>
          </a:bodyPr>
          <a:lstStyle/>
          <a:p>
            <a:r>
              <a:rPr lang="en-US" sz="1200" dirty="0"/>
              <a:t>5</a:t>
            </a:r>
          </a:p>
        </p:txBody>
      </p:sp>
    </p:spTree>
    <p:extLst>
      <p:ext uri="{BB962C8B-B14F-4D97-AF65-F5344CB8AC3E}">
        <p14:creationId xmlns:p14="http://schemas.microsoft.com/office/powerpoint/2010/main" val="3672546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8" grpId="0"/>
      <p:bldP spid="9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99416" y="767358"/>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999417" y="2812077"/>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189916" y="2369274"/>
            <a:ext cx="1404937" cy="369332"/>
          </a:xfrm>
          <a:prstGeom prst="rect">
            <a:avLst/>
          </a:prstGeom>
          <a:noFill/>
        </p:spPr>
        <p:txBody>
          <a:bodyPr wrap="square" rtlCol="0">
            <a:spAutoFit/>
          </a:bodyPr>
          <a:lstStyle/>
          <a:p>
            <a:r>
              <a:rPr lang="en-US" dirty="0"/>
              <a:t>0.01 Dilution</a:t>
            </a:r>
          </a:p>
        </p:txBody>
      </p:sp>
      <p:sp>
        <p:nvSpPr>
          <p:cNvPr id="16" name="TextBox 15"/>
          <p:cNvSpPr txBox="1"/>
          <p:nvPr/>
        </p:nvSpPr>
        <p:spPr>
          <a:xfrm>
            <a:off x="1123242" y="4413993"/>
            <a:ext cx="1538287" cy="369332"/>
          </a:xfrm>
          <a:prstGeom prst="rect">
            <a:avLst/>
          </a:prstGeom>
          <a:noFill/>
        </p:spPr>
        <p:txBody>
          <a:bodyPr wrap="square" rtlCol="0">
            <a:spAutoFit/>
          </a:bodyPr>
          <a:lstStyle/>
          <a:p>
            <a:r>
              <a:rPr lang="en-US" dirty="0"/>
              <a:t>0.001 Dilution</a:t>
            </a:r>
          </a:p>
        </p:txBody>
      </p:sp>
      <p:sp>
        <p:nvSpPr>
          <p:cNvPr id="38" name="TextBox 37"/>
          <p:cNvSpPr txBox="1"/>
          <p:nvPr/>
        </p:nvSpPr>
        <p:spPr>
          <a:xfrm>
            <a:off x="121501" y="1294602"/>
            <a:ext cx="971407" cy="923330"/>
          </a:xfrm>
          <a:prstGeom prst="rect">
            <a:avLst/>
          </a:prstGeom>
          <a:noFill/>
        </p:spPr>
        <p:txBody>
          <a:bodyPr wrap="square" rtlCol="0">
            <a:spAutoFit/>
          </a:bodyPr>
          <a:lstStyle/>
          <a:p>
            <a:pPr algn="ctr"/>
            <a:r>
              <a:rPr lang="en-US" dirty="0"/>
              <a:t>Plate #</a:t>
            </a:r>
          </a:p>
          <a:p>
            <a:pPr algn="ctr"/>
            <a:r>
              <a:rPr lang="en-US" dirty="0" smtClean="0"/>
              <a:t>14819</a:t>
            </a:r>
            <a:br>
              <a:rPr lang="en-US" dirty="0" smtClean="0"/>
            </a:br>
            <a:r>
              <a:rPr lang="en-US" dirty="0" smtClean="0"/>
              <a:t>(Source)</a:t>
            </a:r>
            <a:endParaRPr lang="en-US" dirty="0"/>
          </a:p>
        </p:txBody>
      </p:sp>
      <p:sp>
        <p:nvSpPr>
          <p:cNvPr id="43" name="TextBox 42"/>
          <p:cNvSpPr txBox="1"/>
          <p:nvPr/>
        </p:nvSpPr>
        <p:spPr>
          <a:xfrm>
            <a:off x="76201" y="3343780"/>
            <a:ext cx="1016708" cy="923330"/>
          </a:xfrm>
          <a:prstGeom prst="rect">
            <a:avLst/>
          </a:prstGeom>
          <a:noFill/>
        </p:spPr>
        <p:txBody>
          <a:bodyPr wrap="square" rtlCol="0">
            <a:spAutoFit/>
          </a:bodyPr>
          <a:lstStyle/>
          <a:p>
            <a:pPr algn="ctr"/>
            <a:r>
              <a:rPr lang="en-US" dirty="0"/>
              <a:t>Plate #</a:t>
            </a:r>
          </a:p>
          <a:p>
            <a:pPr algn="ctr"/>
            <a:r>
              <a:rPr lang="en-US" dirty="0" smtClean="0"/>
              <a:t>14820</a:t>
            </a:r>
            <a:br>
              <a:rPr lang="en-US" dirty="0" smtClean="0"/>
            </a:br>
            <a:r>
              <a:rPr lang="en-US" dirty="0" smtClean="0"/>
              <a:t>(Source)</a:t>
            </a:r>
            <a:endParaRPr lang="en-US" dirty="0"/>
          </a:p>
        </p:txBody>
      </p:sp>
      <p:sp>
        <p:nvSpPr>
          <p:cNvPr id="29" name="Rectangle 28"/>
          <p:cNvSpPr/>
          <p:nvPr/>
        </p:nvSpPr>
        <p:spPr>
          <a:xfrm>
            <a:off x="1534224" y="1275513"/>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p:nvSpPr>
        <p:spPr>
          <a:xfrm>
            <a:off x="1895849" y="1389779"/>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1460013" y="1610894"/>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064277" y="3860160"/>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2723" y="-154414"/>
            <a:ext cx="9603750" cy="1325563"/>
          </a:xfrm>
        </p:spPr>
        <p:txBody>
          <a:bodyPr/>
          <a:lstStyle/>
          <a:p>
            <a:r>
              <a:rPr lang="en-US" dirty="0" err="1" smtClean="0"/>
              <a:t>Subculturing</a:t>
            </a:r>
            <a:r>
              <a:rPr lang="en-US" dirty="0" smtClean="0"/>
              <a:t> Isolates and Recording in DB</a:t>
            </a:r>
            <a:endParaRPr lang="en-US" dirty="0"/>
          </a:p>
        </p:txBody>
      </p:sp>
      <p:pic>
        <p:nvPicPr>
          <p:cNvPr id="94"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3912097" y="767358"/>
            <a:ext cx="1785939" cy="1709738"/>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3912097" y="2812076"/>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96" name="Oval 95"/>
          <p:cNvSpPr/>
          <p:nvPr/>
        </p:nvSpPr>
        <p:spPr>
          <a:xfrm>
            <a:off x="4741963" y="3604199"/>
            <a:ext cx="126206" cy="125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4753069" y="1576044"/>
            <a:ext cx="103991" cy="1050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a:stCxn id="29" idx="3"/>
            <a:endCxn id="97" idx="1"/>
          </p:cNvCxnSpPr>
          <p:nvPr/>
        </p:nvCxnSpPr>
        <p:spPr>
          <a:xfrm>
            <a:off x="1638215" y="1328031"/>
            <a:ext cx="3114854" cy="3005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33" idx="6"/>
            <a:endCxn id="96" idx="2"/>
          </p:cNvCxnSpPr>
          <p:nvPr/>
        </p:nvCxnSpPr>
        <p:spPr>
          <a:xfrm flipV="1">
            <a:off x="2190483" y="3666945"/>
            <a:ext cx="2551480" cy="255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623964" y="2420685"/>
            <a:ext cx="2362200" cy="461665"/>
          </a:xfrm>
          <a:prstGeom prst="rect">
            <a:avLst/>
          </a:prstGeom>
          <a:noFill/>
        </p:spPr>
        <p:txBody>
          <a:bodyPr wrap="square" rtlCol="0">
            <a:spAutoFit/>
          </a:bodyPr>
          <a:lstStyle/>
          <a:p>
            <a:pPr algn="ctr"/>
            <a:r>
              <a:rPr lang="en-US" sz="1200" dirty="0" smtClean="0"/>
              <a:t>14819_red_square_blue_border Subculture</a:t>
            </a:r>
            <a:endParaRPr lang="en-US" sz="1200" dirty="0"/>
          </a:p>
        </p:txBody>
      </p:sp>
      <p:sp>
        <p:nvSpPr>
          <p:cNvPr id="99" name="TextBox 98"/>
          <p:cNvSpPr txBox="1"/>
          <p:nvPr/>
        </p:nvSpPr>
        <p:spPr>
          <a:xfrm>
            <a:off x="3854797" y="4448780"/>
            <a:ext cx="1900536" cy="461665"/>
          </a:xfrm>
          <a:prstGeom prst="rect">
            <a:avLst/>
          </a:prstGeom>
          <a:noFill/>
        </p:spPr>
        <p:txBody>
          <a:bodyPr wrap="square" rtlCol="0">
            <a:spAutoFit/>
          </a:bodyPr>
          <a:lstStyle/>
          <a:p>
            <a:pPr algn="ctr"/>
            <a:r>
              <a:rPr lang="en-US" sz="1200" dirty="0" smtClean="0"/>
              <a:t>14820_blue_circle Subculture</a:t>
            </a:r>
            <a:endParaRPr lang="en-US" sz="1200" dirty="0"/>
          </a:p>
        </p:txBody>
      </p:sp>
      <p:pic>
        <p:nvPicPr>
          <p:cNvPr id="32" name="Picture 31"/>
          <p:cNvPicPr>
            <a:picLocks noChangeAspect="1"/>
          </p:cNvPicPr>
          <p:nvPr/>
        </p:nvPicPr>
        <p:blipFill>
          <a:blip r:embed="rId4"/>
          <a:stretch>
            <a:fillRect/>
          </a:stretch>
        </p:blipFill>
        <p:spPr>
          <a:xfrm>
            <a:off x="0" y="4856794"/>
            <a:ext cx="8058150" cy="1857375"/>
          </a:xfrm>
          <a:prstGeom prst="rect">
            <a:avLst/>
          </a:prstGeom>
        </p:spPr>
      </p:pic>
      <p:sp>
        <p:nvSpPr>
          <p:cNvPr id="100" name="TextBox 99"/>
          <p:cNvSpPr txBox="1"/>
          <p:nvPr/>
        </p:nvSpPr>
        <p:spPr>
          <a:xfrm>
            <a:off x="5594041" y="1304840"/>
            <a:ext cx="1329789" cy="923330"/>
          </a:xfrm>
          <a:prstGeom prst="rect">
            <a:avLst/>
          </a:prstGeom>
          <a:noFill/>
        </p:spPr>
        <p:txBody>
          <a:bodyPr wrap="square" rtlCol="0">
            <a:spAutoFit/>
          </a:bodyPr>
          <a:lstStyle/>
          <a:p>
            <a:pPr algn="ctr"/>
            <a:r>
              <a:rPr lang="en-US" dirty="0"/>
              <a:t>Plate #</a:t>
            </a:r>
          </a:p>
          <a:p>
            <a:pPr algn="ctr"/>
            <a:r>
              <a:rPr lang="en-US" dirty="0" smtClean="0"/>
              <a:t>14821</a:t>
            </a:r>
            <a:br>
              <a:rPr lang="en-US" dirty="0" smtClean="0"/>
            </a:br>
            <a:r>
              <a:rPr lang="en-US" dirty="0" smtClean="0"/>
              <a:t>(Subculture)</a:t>
            </a:r>
            <a:endParaRPr lang="en-US" dirty="0"/>
          </a:p>
        </p:txBody>
      </p:sp>
      <p:sp>
        <p:nvSpPr>
          <p:cNvPr id="101" name="TextBox 100"/>
          <p:cNvSpPr txBox="1"/>
          <p:nvPr/>
        </p:nvSpPr>
        <p:spPr>
          <a:xfrm>
            <a:off x="5594040" y="3265706"/>
            <a:ext cx="1329789" cy="923330"/>
          </a:xfrm>
          <a:prstGeom prst="rect">
            <a:avLst/>
          </a:prstGeom>
          <a:noFill/>
        </p:spPr>
        <p:txBody>
          <a:bodyPr wrap="square" rtlCol="0">
            <a:spAutoFit/>
          </a:bodyPr>
          <a:lstStyle/>
          <a:p>
            <a:pPr algn="ctr"/>
            <a:r>
              <a:rPr lang="en-US" dirty="0"/>
              <a:t>Plate #</a:t>
            </a:r>
          </a:p>
          <a:p>
            <a:pPr algn="ctr"/>
            <a:r>
              <a:rPr lang="en-US" dirty="0" smtClean="0"/>
              <a:t>14822</a:t>
            </a:r>
            <a:br>
              <a:rPr lang="en-US" dirty="0" smtClean="0"/>
            </a:br>
            <a:r>
              <a:rPr lang="en-US" dirty="0" smtClean="0"/>
              <a:t>(Subculture)</a:t>
            </a:r>
            <a:endParaRPr lang="en-US" dirty="0"/>
          </a:p>
        </p:txBody>
      </p:sp>
      <p:sp>
        <p:nvSpPr>
          <p:cNvPr id="102" name="TextBox 101"/>
          <p:cNvSpPr txBox="1"/>
          <p:nvPr/>
        </p:nvSpPr>
        <p:spPr>
          <a:xfrm>
            <a:off x="7354570" y="751452"/>
            <a:ext cx="4728816" cy="4031873"/>
          </a:xfrm>
          <a:prstGeom prst="rect">
            <a:avLst/>
          </a:prstGeom>
          <a:noFill/>
        </p:spPr>
        <p:txBody>
          <a:bodyPr wrap="square" rtlCol="0">
            <a:spAutoFit/>
          </a:bodyPr>
          <a:lstStyle/>
          <a:p>
            <a:r>
              <a:rPr lang="en-US" sz="1600" b="1" dirty="0" err="1" smtClean="0"/>
              <a:t>Subculturing</a:t>
            </a:r>
            <a:r>
              <a:rPr lang="en-US" sz="1600" b="1" dirty="0" smtClean="0"/>
              <a:t> Isolates and Entering in Database</a:t>
            </a:r>
          </a:p>
          <a:p>
            <a:pPr marL="342900" indent="-342900">
              <a:buFont typeface="+mj-lt"/>
              <a:buAutoNum type="arabicPeriod"/>
            </a:pPr>
            <a:r>
              <a:rPr lang="en-US" sz="1600" dirty="0" smtClean="0"/>
              <a:t>To subculture an isolate, choose the lowest dilution Primary Culture plate you can find the </a:t>
            </a:r>
            <a:r>
              <a:rPr lang="en-US" sz="1600" dirty="0" err="1" smtClean="0"/>
              <a:t>morphotype</a:t>
            </a:r>
            <a:r>
              <a:rPr lang="en-US" sz="1600" dirty="0" smtClean="0"/>
              <a:t> on.</a:t>
            </a:r>
            <a:r>
              <a:rPr lang="en-US" sz="1600" dirty="0"/>
              <a:t> </a:t>
            </a:r>
            <a:r>
              <a:rPr lang="en-US" sz="1600" dirty="0" smtClean="0"/>
              <a:t>This is your </a:t>
            </a:r>
            <a:r>
              <a:rPr lang="en-US" sz="1600" b="1" dirty="0" err="1" smtClean="0"/>
              <a:t>source_plate</a:t>
            </a:r>
            <a:r>
              <a:rPr lang="en-US" sz="1600" dirty="0" smtClean="0"/>
              <a:t>.</a:t>
            </a:r>
          </a:p>
          <a:p>
            <a:pPr marL="342900" indent="-342900">
              <a:buFont typeface="+mj-lt"/>
              <a:buAutoNum type="arabicPeriod"/>
            </a:pPr>
            <a:r>
              <a:rPr lang="en-US" sz="1600" dirty="0" smtClean="0"/>
              <a:t>Take a small piece from the edge of the colony and culture it on a new plate. This is your subculture, give it a new </a:t>
            </a:r>
            <a:r>
              <a:rPr lang="en-US" sz="1600" b="1" dirty="0" err="1" smtClean="0"/>
              <a:t>plate_number</a:t>
            </a:r>
            <a:r>
              <a:rPr lang="en-US" sz="1600" b="1" dirty="0" smtClean="0"/>
              <a:t>.</a:t>
            </a:r>
          </a:p>
          <a:p>
            <a:pPr marL="342900" indent="-342900">
              <a:buFont typeface="+mj-lt"/>
              <a:buAutoNum type="arabicPeriod"/>
            </a:pPr>
            <a:r>
              <a:rPr lang="en-US" sz="1600" dirty="0" smtClean="0"/>
              <a:t>Record the </a:t>
            </a:r>
            <a:r>
              <a:rPr lang="en-US" sz="1600" b="1" dirty="0" err="1" smtClean="0"/>
              <a:t>isolate_name</a:t>
            </a:r>
            <a:r>
              <a:rPr lang="en-US" sz="1600" dirty="0" smtClean="0"/>
              <a:t> of the colony from the previous page.</a:t>
            </a:r>
          </a:p>
          <a:p>
            <a:pPr marL="342900" indent="-342900">
              <a:buFont typeface="+mj-lt"/>
              <a:buAutoNum type="arabicPeriod"/>
            </a:pPr>
            <a:r>
              <a:rPr lang="en-US" sz="1600" dirty="0" smtClean="0"/>
              <a:t>Record any relevant </a:t>
            </a:r>
            <a:r>
              <a:rPr lang="en-US" sz="1600" b="1" dirty="0" smtClean="0"/>
              <a:t>notes</a:t>
            </a:r>
            <a:r>
              <a:rPr lang="en-US" sz="1600" dirty="0" smtClean="0"/>
              <a:t>, including the date.</a:t>
            </a:r>
          </a:p>
          <a:p>
            <a:pPr marL="342900" indent="-342900">
              <a:buFont typeface="+mj-lt"/>
              <a:buAutoNum type="arabicPeriod"/>
            </a:pPr>
            <a:r>
              <a:rPr lang="en-US" sz="1600" dirty="0" smtClean="0"/>
              <a:t>If this isolate will be archived, create a </a:t>
            </a:r>
            <a:r>
              <a:rPr lang="en-US" sz="1600" dirty="0" err="1" smtClean="0"/>
              <a:t>scolytos</a:t>
            </a:r>
            <a:r>
              <a:rPr lang="en-US" sz="1600" dirty="0" smtClean="0"/>
              <a:t> record for it and record the </a:t>
            </a:r>
            <a:r>
              <a:rPr lang="en-US" sz="1600" b="1" dirty="0" err="1" smtClean="0"/>
              <a:t>Scolytos_archive_vial</a:t>
            </a:r>
            <a:r>
              <a:rPr lang="en-US" sz="1600" dirty="0" smtClean="0"/>
              <a:t> on this form.</a:t>
            </a:r>
          </a:p>
          <a:p>
            <a:pPr marL="342900" indent="-342900">
              <a:buFont typeface="+mj-lt"/>
              <a:buAutoNum type="arabicPeriod"/>
            </a:pPr>
            <a:endParaRPr lang="en-US" sz="1600" dirty="0"/>
          </a:p>
          <a:p>
            <a:r>
              <a:rPr lang="en-US" sz="1600" dirty="0" smtClean="0"/>
              <a:t>Culturing is now complete!* Now it’s time to get some DNA!</a:t>
            </a:r>
            <a:endParaRPr lang="en-US" sz="1600" dirty="0"/>
          </a:p>
        </p:txBody>
      </p:sp>
      <p:sp>
        <p:nvSpPr>
          <p:cNvPr id="34" name="TextBox 33"/>
          <p:cNvSpPr txBox="1"/>
          <p:nvPr/>
        </p:nvSpPr>
        <p:spPr>
          <a:xfrm>
            <a:off x="10677525" y="6550223"/>
            <a:ext cx="2076450" cy="307777"/>
          </a:xfrm>
          <a:prstGeom prst="rect">
            <a:avLst/>
          </a:prstGeom>
          <a:noFill/>
        </p:spPr>
        <p:txBody>
          <a:bodyPr wrap="square" rtlCol="0">
            <a:spAutoFit/>
          </a:bodyPr>
          <a:lstStyle/>
          <a:p>
            <a:r>
              <a:rPr lang="en-US" sz="1400" dirty="0" smtClean="0"/>
              <a:t>*Results may vary</a:t>
            </a:r>
            <a:endParaRPr lang="en-US" sz="1400" dirty="0"/>
          </a:p>
        </p:txBody>
      </p:sp>
      <p:sp>
        <p:nvSpPr>
          <p:cNvPr id="3" name="TextBox 2"/>
          <p:cNvSpPr txBox="1"/>
          <p:nvPr/>
        </p:nvSpPr>
        <p:spPr>
          <a:xfrm>
            <a:off x="8328116" y="4681931"/>
            <a:ext cx="3387634" cy="2031325"/>
          </a:xfrm>
          <a:prstGeom prst="rect">
            <a:avLst/>
          </a:prstGeom>
          <a:noFill/>
        </p:spPr>
        <p:txBody>
          <a:bodyPr wrap="square" rtlCol="0">
            <a:spAutoFit/>
          </a:bodyPr>
          <a:lstStyle/>
          <a:p>
            <a:r>
              <a:rPr lang="en-US" dirty="0" smtClean="0"/>
              <a:t>Note about reviving fungi:</a:t>
            </a:r>
          </a:p>
          <a:p>
            <a:r>
              <a:rPr lang="en-US" dirty="0" smtClean="0"/>
              <a:t>You may want to revive a fungus from the -80C. If you do, make a note </a:t>
            </a:r>
            <a:r>
              <a:rPr lang="en-US" dirty="0" smtClean="0"/>
              <a:t>that this </a:t>
            </a:r>
            <a:r>
              <a:rPr lang="en-US" dirty="0" smtClean="0"/>
              <a:t>is what you are doing and use the vial’s source plate as your subculture </a:t>
            </a:r>
            <a:r>
              <a:rPr lang="en-US" b="1" dirty="0" err="1" smtClean="0"/>
              <a:t>source_plate</a:t>
            </a:r>
            <a:endParaRPr lang="en-US" b="1" dirty="0"/>
          </a:p>
        </p:txBody>
      </p:sp>
    </p:spTree>
    <p:extLst>
      <p:ext uri="{BB962C8B-B14F-4D97-AF65-F5344CB8AC3E}">
        <p14:creationId xmlns:p14="http://schemas.microsoft.com/office/powerpoint/2010/main" val="76741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2">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2">
                                            <p:txEl>
                                              <p:pRg st="7" end="7"/>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animBg="1"/>
      <p:bldP spid="97" grpId="0" animBg="1"/>
      <p:bldP spid="98" grpId="0"/>
      <p:bldP spid="99" grpId="0"/>
      <p:bldP spid="100" grpId="0"/>
      <p:bldP spid="101" grpId="0"/>
      <p:bldP spid="3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603750" cy="1325563"/>
          </a:xfrm>
        </p:spPr>
        <p:txBody>
          <a:bodyPr/>
          <a:lstStyle/>
          <a:p>
            <a:r>
              <a:rPr lang="en-US" dirty="0" smtClean="0"/>
              <a:t>Extracting DNA from Fungi</a:t>
            </a:r>
            <a:endParaRPr lang="en-US" dirty="0"/>
          </a:p>
        </p:txBody>
      </p:sp>
      <p:pic>
        <p:nvPicPr>
          <p:cNvPr id="95"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1647297" y="848582"/>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96" name="Oval 95"/>
          <p:cNvSpPr/>
          <p:nvPr/>
        </p:nvSpPr>
        <p:spPr>
          <a:xfrm>
            <a:off x="2004930" y="1171149"/>
            <a:ext cx="1070670" cy="10646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1589997" y="2485286"/>
            <a:ext cx="1900536" cy="461665"/>
          </a:xfrm>
          <a:prstGeom prst="rect">
            <a:avLst/>
          </a:prstGeom>
          <a:noFill/>
        </p:spPr>
        <p:txBody>
          <a:bodyPr wrap="square" rtlCol="0">
            <a:spAutoFit/>
          </a:bodyPr>
          <a:lstStyle/>
          <a:p>
            <a:pPr algn="ctr"/>
            <a:r>
              <a:rPr lang="en-US" sz="1200" dirty="0" smtClean="0"/>
              <a:t>14820_blue_circle Subculture</a:t>
            </a:r>
            <a:endParaRPr lang="en-US" sz="1200" dirty="0"/>
          </a:p>
        </p:txBody>
      </p:sp>
      <p:sp>
        <p:nvSpPr>
          <p:cNvPr id="101" name="TextBox 100"/>
          <p:cNvSpPr txBox="1"/>
          <p:nvPr/>
        </p:nvSpPr>
        <p:spPr>
          <a:xfrm>
            <a:off x="197244" y="1229562"/>
            <a:ext cx="1329789" cy="923330"/>
          </a:xfrm>
          <a:prstGeom prst="rect">
            <a:avLst/>
          </a:prstGeom>
          <a:noFill/>
        </p:spPr>
        <p:txBody>
          <a:bodyPr wrap="square" rtlCol="0">
            <a:spAutoFit/>
          </a:bodyPr>
          <a:lstStyle/>
          <a:p>
            <a:pPr algn="ctr"/>
            <a:r>
              <a:rPr lang="en-US" dirty="0"/>
              <a:t>Plate #</a:t>
            </a:r>
          </a:p>
          <a:p>
            <a:pPr algn="ctr"/>
            <a:r>
              <a:rPr lang="en-US" dirty="0" smtClean="0"/>
              <a:t>14822</a:t>
            </a:r>
            <a:br>
              <a:rPr lang="en-US" dirty="0" smtClean="0"/>
            </a:br>
            <a:r>
              <a:rPr lang="en-US" dirty="0" smtClean="0"/>
              <a:t>(Subculture)</a:t>
            </a:r>
            <a:endParaRPr lang="en-US" dirty="0"/>
          </a:p>
        </p:txBody>
      </p:sp>
      <p:sp>
        <p:nvSpPr>
          <p:cNvPr id="102" name="TextBox 101"/>
          <p:cNvSpPr txBox="1"/>
          <p:nvPr/>
        </p:nvSpPr>
        <p:spPr>
          <a:xfrm>
            <a:off x="3838393" y="4586297"/>
            <a:ext cx="8352912" cy="2062103"/>
          </a:xfrm>
          <a:prstGeom prst="rect">
            <a:avLst/>
          </a:prstGeom>
          <a:noFill/>
        </p:spPr>
        <p:txBody>
          <a:bodyPr wrap="square" rtlCol="0">
            <a:spAutoFit/>
          </a:bodyPr>
          <a:lstStyle/>
          <a:p>
            <a:pPr marL="342900" indent="-342900">
              <a:buFont typeface="+mj-lt"/>
              <a:buAutoNum type="arabicPeriod"/>
            </a:pPr>
            <a:r>
              <a:rPr lang="en-US" sz="1600" dirty="0" smtClean="0"/>
              <a:t>Scrape about 10uL of hyphae from the fungus using a sterile scalpel or pipette tip. Place in 20uL extraction solution in 8-strip PCR tubes. Label with subculture </a:t>
            </a:r>
            <a:r>
              <a:rPr lang="en-US" sz="1600" b="1" dirty="0" err="1" smtClean="0"/>
              <a:t>plate_number</a:t>
            </a:r>
            <a:r>
              <a:rPr lang="en-US" sz="1600" dirty="0" err="1" smtClean="0"/>
              <a:t>s</a:t>
            </a:r>
            <a:r>
              <a:rPr lang="en-US" sz="1600" dirty="0" smtClean="0"/>
              <a:t>.</a:t>
            </a:r>
          </a:p>
          <a:p>
            <a:pPr marL="342900" indent="-342900">
              <a:buFont typeface="+mj-lt"/>
              <a:buAutoNum type="arabicPeriod"/>
            </a:pPr>
            <a:r>
              <a:rPr lang="en-US" sz="1600" dirty="0" smtClean="0"/>
              <a:t>Place tubes in </a:t>
            </a:r>
            <a:r>
              <a:rPr lang="en-US" sz="1600" dirty="0" err="1" smtClean="0"/>
              <a:t>thermocycler</a:t>
            </a:r>
            <a:r>
              <a:rPr lang="en-US" sz="1600" dirty="0" smtClean="0"/>
              <a:t> and run Ex-n-amp protocol.</a:t>
            </a:r>
          </a:p>
          <a:p>
            <a:pPr marL="342900" indent="-342900">
              <a:buFont typeface="+mj-lt"/>
              <a:buAutoNum type="arabicPeriod"/>
            </a:pPr>
            <a:r>
              <a:rPr lang="en-US" sz="1600" dirty="0" smtClean="0"/>
              <a:t>Add 20uL 3% BSA to each sample, vortex thoroughly. Spin down</a:t>
            </a:r>
          </a:p>
          <a:p>
            <a:pPr marL="342900" indent="-342900">
              <a:buFont typeface="+mj-lt"/>
              <a:buAutoNum type="arabicPeriod"/>
            </a:pPr>
            <a:r>
              <a:rPr lang="en-US" sz="1600" dirty="0" smtClean="0"/>
              <a:t>Transfer 20uL of supernatant in new strip tube, this is the DNA, your </a:t>
            </a:r>
            <a:r>
              <a:rPr lang="en-US" sz="1600" b="1" dirty="0" smtClean="0"/>
              <a:t>extraction</a:t>
            </a:r>
            <a:r>
              <a:rPr lang="en-US" sz="1600" dirty="0" smtClean="0"/>
              <a:t>. You may now throw out the first set of tubes.</a:t>
            </a:r>
          </a:p>
          <a:p>
            <a:pPr marL="342900" indent="-342900">
              <a:buFont typeface="+mj-lt"/>
              <a:buAutoNum type="arabicPeriod"/>
            </a:pPr>
            <a:r>
              <a:rPr lang="en-US" sz="1600" dirty="0" smtClean="0"/>
              <a:t>Instead of labelling these tubes with the source plate, label them with the final </a:t>
            </a:r>
            <a:r>
              <a:rPr lang="en-US" sz="1600" b="1" dirty="0" err="1" smtClean="0"/>
              <a:t>extraction_ID</a:t>
            </a:r>
            <a:r>
              <a:rPr lang="en-US" sz="1600" dirty="0" smtClean="0"/>
              <a:t>. Creating these entries is detailed on the next page.</a:t>
            </a:r>
          </a:p>
        </p:txBody>
      </p:sp>
      <p:pic>
        <p:nvPicPr>
          <p:cNvPr id="3" name="Picture 2"/>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739242" y="3287917"/>
            <a:ext cx="1602044" cy="602840"/>
          </a:xfrm>
          <a:prstGeom prst="rect">
            <a:avLst/>
          </a:prstGeom>
        </p:spPr>
      </p:pic>
      <p:sp>
        <p:nvSpPr>
          <p:cNvPr id="4" name="Arc 3"/>
          <p:cNvSpPr/>
          <p:nvPr/>
        </p:nvSpPr>
        <p:spPr>
          <a:xfrm>
            <a:off x="1828799" y="1636522"/>
            <a:ext cx="1142807" cy="2843040"/>
          </a:xfrm>
          <a:prstGeom prst="arc">
            <a:avLst>
              <a:gd name="adj1" fmla="val 9149727"/>
              <a:gd name="adj2" fmla="val 152449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Oval 34"/>
          <p:cNvSpPr/>
          <p:nvPr/>
        </p:nvSpPr>
        <p:spPr>
          <a:xfrm flipH="1" flipV="1">
            <a:off x="1826861" y="3763267"/>
            <a:ext cx="4597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4" descr="https://4.imimg.com/data4/EE/AG/MY-14326656/sabouraud-dextrose-agar-plate-500x500.jpg"/>
          <p:cNvPicPr>
            <a:picLocks noChangeAspect="1" noChangeArrowheads="1"/>
          </p:cNvPicPr>
          <p:nvPr/>
        </p:nvPicPr>
        <p:blipFill rotWithShape="1">
          <a:blip r:embed="rId3">
            <a:extLst>
              <a:ext uri="{28A0092B-C50C-407E-A947-70E740481C1C}">
                <a14:useLocalDpi xmlns:a14="http://schemas.microsoft.com/office/drawing/2010/main" val="0"/>
              </a:ext>
            </a:extLst>
          </a:blip>
          <a:srcRect l="14583" t="12055" r="11307" b="16996"/>
          <a:stretch/>
        </p:blipFill>
        <p:spPr bwMode="auto">
          <a:xfrm>
            <a:off x="1647297" y="4504259"/>
            <a:ext cx="1785939" cy="1709738"/>
          </a:xfrm>
          <a:prstGeom prst="rect">
            <a:avLst/>
          </a:prstGeom>
          <a:noFill/>
          <a:extLst>
            <a:ext uri="{909E8E84-426E-40DD-AFC4-6F175D3DCCD1}">
              <a14:hiddenFill xmlns:a14="http://schemas.microsoft.com/office/drawing/2010/main">
                <a:solidFill>
                  <a:srgbClr val="FFFFFF"/>
                </a:solidFill>
              </a14:hiddenFill>
            </a:ext>
          </a:extLst>
        </p:spPr>
      </p:pic>
      <p:sp>
        <p:nvSpPr>
          <p:cNvPr id="37" name="Rectangle 36"/>
          <p:cNvSpPr/>
          <p:nvPr/>
        </p:nvSpPr>
        <p:spPr>
          <a:xfrm>
            <a:off x="2116649" y="4969631"/>
            <a:ext cx="847230" cy="85573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p:cNvSpPr txBox="1"/>
          <p:nvPr/>
        </p:nvSpPr>
        <p:spPr>
          <a:xfrm>
            <a:off x="1359164" y="6213997"/>
            <a:ext cx="2362200" cy="461665"/>
          </a:xfrm>
          <a:prstGeom prst="rect">
            <a:avLst/>
          </a:prstGeom>
          <a:noFill/>
        </p:spPr>
        <p:txBody>
          <a:bodyPr wrap="square" rtlCol="0">
            <a:spAutoFit/>
          </a:bodyPr>
          <a:lstStyle/>
          <a:p>
            <a:pPr algn="ctr"/>
            <a:r>
              <a:rPr lang="en-US" sz="1200" dirty="0" smtClean="0"/>
              <a:t>14819_red_square_blue_border Subculture</a:t>
            </a:r>
            <a:endParaRPr lang="en-US" sz="1200" dirty="0"/>
          </a:p>
        </p:txBody>
      </p:sp>
      <p:sp>
        <p:nvSpPr>
          <p:cNvPr id="40" name="TextBox 39"/>
          <p:cNvSpPr txBox="1"/>
          <p:nvPr/>
        </p:nvSpPr>
        <p:spPr>
          <a:xfrm>
            <a:off x="197244" y="5043882"/>
            <a:ext cx="1329789" cy="923330"/>
          </a:xfrm>
          <a:prstGeom prst="rect">
            <a:avLst/>
          </a:prstGeom>
          <a:noFill/>
        </p:spPr>
        <p:txBody>
          <a:bodyPr wrap="square" rtlCol="0">
            <a:spAutoFit/>
          </a:bodyPr>
          <a:lstStyle/>
          <a:p>
            <a:pPr algn="ctr"/>
            <a:r>
              <a:rPr lang="en-US" dirty="0"/>
              <a:t>Plate #</a:t>
            </a:r>
          </a:p>
          <a:p>
            <a:pPr algn="ctr"/>
            <a:r>
              <a:rPr lang="en-US" dirty="0" smtClean="0"/>
              <a:t>14821</a:t>
            </a:r>
            <a:br>
              <a:rPr lang="en-US" dirty="0" smtClean="0"/>
            </a:br>
            <a:r>
              <a:rPr lang="en-US" dirty="0" smtClean="0"/>
              <a:t>(Subculture)</a:t>
            </a:r>
            <a:endParaRPr lang="en-US" dirty="0"/>
          </a:p>
        </p:txBody>
      </p:sp>
      <p:sp>
        <p:nvSpPr>
          <p:cNvPr id="41" name="Rectangle 40"/>
          <p:cNvSpPr/>
          <p:nvPr/>
        </p:nvSpPr>
        <p:spPr>
          <a:xfrm>
            <a:off x="2025124" y="3756847"/>
            <a:ext cx="45719" cy="4617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460504" y="3423863"/>
            <a:ext cx="1336358" cy="307777"/>
          </a:xfrm>
          <a:prstGeom prst="rect">
            <a:avLst/>
          </a:prstGeom>
          <a:noFill/>
        </p:spPr>
        <p:txBody>
          <a:bodyPr wrap="square" rtlCol="0">
            <a:spAutoFit/>
          </a:bodyPr>
          <a:lstStyle/>
          <a:p>
            <a:pPr algn="ctr"/>
            <a:r>
              <a:rPr lang="en-US" sz="1400" dirty="0" smtClean="0"/>
              <a:t>20uL Ex-n-amp:</a:t>
            </a:r>
            <a:endParaRPr lang="en-US" sz="1400" dirty="0"/>
          </a:p>
        </p:txBody>
      </p:sp>
      <p:sp>
        <p:nvSpPr>
          <p:cNvPr id="18" name="Arc 17"/>
          <p:cNvSpPr/>
          <p:nvPr/>
        </p:nvSpPr>
        <p:spPr>
          <a:xfrm>
            <a:off x="1960459" y="3628299"/>
            <a:ext cx="377312" cy="1348236"/>
          </a:xfrm>
          <a:prstGeom prst="arc">
            <a:avLst>
              <a:gd name="adj1" fmla="val 5488712"/>
              <a:gd name="adj2" fmla="val 1531357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0" name="Straight Connector 19"/>
          <p:cNvCxnSpPr/>
          <p:nvPr/>
        </p:nvCxnSpPr>
        <p:spPr>
          <a:xfrm flipH="1">
            <a:off x="1960459" y="3803025"/>
            <a:ext cx="64665" cy="3316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25124" y="3803025"/>
            <a:ext cx="22751" cy="694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4" idx="0"/>
          </p:cNvCxnSpPr>
          <p:nvPr/>
        </p:nvCxnSpPr>
        <p:spPr>
          <a:xfrm flipV="1">
            <a:off x="1840917" y="3287917"/>
            <a:ext cx="41274" cy="613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4" idx="0"/>
          </p:cNvCxnSpPr>
          <p:nvPr/>
        </p:nvCxnSpPr>
        <p:spPr>
          <a:xfrm flipH="1" flipV="1">
            <a:off x="1783556" y="3305175"/>
            <a:ext cx="57361" cy="44069"/>
          </a:xfrm>
          <a:prstGeom prst="line">
            <a:avLst/>
          </a:prstGeom>
        </p:spPr>
        <p:style>
          <a:lnRef idx="1">
            <a:schemeClr val="accent1"/>
          </a:lnRef>
          <a:fillRef idx="0">
            <a:schemeClr val="accent1"/>
          </a:fillRef>
          <a:effectRef idx="0">
            <a:schemeClr val="accent1"/>
          </a:effectRef>
          <a:fontRef idx="minor">
            <a:schemeClr val="tx1"/>
          </a:fontRef>
        </p:style>
      </p:cxnSp>
      <p:pic>
        <p:nvPicPr>
          <p:cNvPr id="59" name="Picture 58"/>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703589" y="3287917"/>
            <a:ext cx="1602044" cy="602840"/>
          </a:xfrm>
          <a:prstGeom prst="rect">
            <a:avLst/>
          </a:prstGeom>
        </p:spPr>
      </p:pic>
      <p:sp>
        <p:nvSpPr>
          <p:cNvPr id="60" name="Oval 59"/>
          <p:cNvSpPr/>
          <p:nvPr/>
        </p:nvSpPr>
        <p:spPr>
          <a:xfrm flipH="1" flipV="1">
            <a:off x="4791208" y="3763267"/>
            <a:ext cx="4597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989471" y="3756847"/>
            <a:ext cx="45719" cy="4617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Arrow Connector 50"/>
          <p:cNvCxnSpPr/>
          <p:nvPr/>
        </p:nvCxnSpPr>
        <p:spPr>
          <a:xfrm>
            <a:off x="3433236" y="3628299"/>
            <a:ext cx="12292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428905" y="3617446"/>
            <a:ext cx="1161287" cy="461665"/>
          </a:xfrm>
          <a:prstGeom prst="rect">
            <a:avLst/>
          </a:prstGeom>
          <a:noFill/>
        </p:spPr>
        <p:txBody>
          <a:bodyPr wrap="square" rtlCol="0">
            <a:spAutoFit/>
          </a:bodyPr>
          <a:lstStyle/>
          <a:p>
            <a:pPr algn="ctr"/>
            <a:r>
              <a:rPr lang="en-US" sz="1200" dirty="0" smtClean="0"/>
              <a:t>Run Ex-n-amp in </a:t>
            </a:r>
            <a:r>
              <a:rPr lang="en-US" sz="1200" dirty="0" err="1" smtClean="0"/>
              <a:t>thermocycler</a:t>
            </a:r>
            <a:endParaRPr lang="en-US" sz="1200" dirty="0"/>
          </a:p>
        </p:txBody>
      </p:sp>
      <p:pic>
        <p:nvPicPr>
          <p:cNvPr id="69" name="Picture 2" descr="https://thumbs.dreamstime.com/z/plastic-ml-eppendorf-tubes-solution-lab-tool-d-illustration-49883845.jpg"/>
          <p:cNvPicPr>
            <a:picLocks noChangeAspect="1" noChangeArrowheads="1"/>
          </p:cNvPicPr>
          <p:nvPr/>
        </p:nvPicPr>
        <p:blipFill rotWithShape="1">
          <a:blip r:embed="rId5" cstate="hqprint">
            <a:extLst>
              <a:ext uri="{28A0092B-C50C-407E-A947-70E740481C1C}">
                <a14:useLocalDpi xmlns:a14="http://schemas.microsoft.com/office/drawing/2010/main" val="0"/>
              </a:ext>
            </a:extLst>
          </a:blip>
          <a:srcRect l="9381" t="23702" r="61065" b="17705"/>
          <a:stretch/>
        </p:blipFill>
        <p:spPr bwMode="auto">
          <a:xfrm>
            <a:off x="5326319" y="1473329"/>
            <a:ext cx="356584" cy="756203"/>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a:off x="5050586" y="1229513"/>
            <a:ext cx="908050" cy="307777"/>
          </a:xfrm>
          <a:prstGeom prst="rect">
            <a:avLst/>
          </a:prstGeom>
          <a:noFill/>
        </p:spPr>
        <p:txBody>
          <a:bodyPr wrap="square" rtlCol="0">
            <a:spAutoFit/>
          </a:bodyPr>
          <a:lstStyle/>
          <a:p>
            <a:pPr algn="ctr"/>
            <a:r>
              <a:rPr lang="en-US" sz="1400" dirty="0" smtClean="0"/>
              <a:t>3% BSA</a:t>
            </a:r>
            <a:endParaRPr lang="en-US" sz="1400" dirty="0"/>
          </a:p>
        </p:txBody>
      </p:sp>
      <p:cxnSp>
        <p:nvCxnSpPr>
          <p:cNvPr id="55" name="Straight Arrow Connector 54"/>
          <p:cNvCxnSpPr/>
          <p:nvPr/>
        </p:nvCxnSpPr>
        <p:spPr>
          <a:xfrm flipH="1">
            <a:off x="4791209" y="2209800"/>
            <a:ext cx="669791" cy="11394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5004598" y="2222500"/>
            <a:ext cx="478628" cy="112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853076" y="2615407"/>
            <a:ext cx="364228" cy="200055"/>
          </a:xfrm>
          <a:prstGeom prst="rect">
            <a:avLst/>
          </a:prstGeom>
          <a:noFill/>
        </p:spPr>
        <p:txBody>
          <a:bodyPr wrap="square" rtlCol="0">
            <a:spAutoFit/>
          </a:bodyPr>
          <a:lstStyle/>
          <a:p>
            <a:pPr algn="ctr"/>
            <a:r>
              <a:rPr lang="en-US" sz="700" dirty="0" smtClean="0"/>
              <a:t>20uL</a:t>
            </a:r>
            <a:endParaRPr lang="en-US" sz="700" dirty="0"/>
          </a:p>
        </p:txBody>
      </p:sp>
      <p:cxnSp>
        <p:nvCxnSpPr>
          <p:cNvPr id="73" name="Straight Arrow Connector 72"/>
          <p:cNvCxnSpPr>
            <a:stCxn id="59" idx="3"/>
            <a:endCxn id="85" idx="1"/>
          </p:cNvCxnSpPr>
          <p:nvPr/>
        </p:nvCxnSpPr>
        <p:spPr>
          <a:xfrm flipV="1">
            <a:off x="6305633" y="1508650"/>
            <a:ext cx="2809588" cy="2080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rot="19372831">
            <a:off x="6636734" y="2269157"/>
            <a:ext cx="2089091" cy="261610"/>
          </a:xfrm>
          <a:prstGeom prst="rect">
            <a:avLst/>
          </a:prstGeom>
          <a:noFill/>
        </p:spPr>
        <p:txBody>
          <a:bodyPr wrap="square" rtlCol="0">
            <a:spAutoFit/>
          </a:bodyPr>
          <a:lstStyle/>
          <a:p>
            <a:r>
              <a:rPr lang="en-US" sz="1100" dirty="0" smtClean="0"/>
              <a:t>Vortex thoroughly, spin down</a:t>
            </a:r>
            <a:endParaRPr lang="en-US" sz="1100" dirty="0"/>
          </a:p>
        </p:txBody>
      </p:sp>
      <p:pic>
        <p:nvPicPr>
          <p:cNvPr id="85" name="Picture 8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15221" y="1207230"/>
            <a:ext cx="1602044" cy="602840"/>
          </a:xfrm>
          <a:prstGeom prst="rect">
            <a:avLst/>
          </a:prstGeom>
        </p:spPr>
      </p:pic>
      <p:sp>
        <p:nvSpPr>
          <p:cNvPr id="86" name="Oval 85"/>
          <p:cNvSpPr/>
          <p:nvPr/>
        </p:nvSpPr>
        <p:spPr>
          <a:xfrm flipH="1" flipV="1">
            <a:off x="9202840" y="1682580"/>
            <a:ext cx="4597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9401103" y="1676160"/>
            <a:ext cx="45719" cy="4617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Picture 87"/>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15221" y="3328803"/>
            <a:ext cx="1602044" cy="602840"/>
          </a:xfrm>
          <a:prstGeom prst="rect">
            <a:avLst/>
          </a:prstGeom>
        </p:spPr>
      </p:pic>
      <p:sp>
        <p:nvSpPr>
          <p:cNvPr id="76" name="TextBox 75"/>
          <p:cNvSpPr txBox="1"/>
          <p:nvPr/>
        </p:nvSpPr>
        <p:spPr>
          <a:xfrm>
            <a:off x="1730193" y="3786938"/>
            <a:ext cx="1581421" cy="261610"/>
          </a:xfrm>
          <a:prstGeom prst="rect">
            <a:avLst/>
          </a:prstGeom>
          <a:noFill/>
        </p:spPr>
        <p:txBody>
          <a:bodyPr wrap="square" rtlCol="0">
            <a:spAutoFit/>
          </a:bodyPr>
          <a:lstStyle/>
          <a:p>
            <a:pPr algn="ctr"/>
            <a:r>
              <a:rPr lang="en-US" sz="1050" dirty="0" smtClean="0"/>
              <a:t>Tube set 1</a:t>
            </a:r>
            <a:endParaRPr lang="en-US" sz="1050" dirty="0"/>
          </a:p>
        </p:txBody>
      </p:sp>
      <p:sp>
        <p:nvSpPr>
          <p:cNvPr id="90" name="TextBox 89"/>
          <p:cNvSpPr txBox="1"/>
          <p:nvPr/>
        </p:nvSpPr>
        <p:spPr>
          <a:xfrm>
            <a:off x="4692515" y="3800838"/>
            <a:ext cx="1581421" cy="261610"/>
          </a:xfrm>
          <a:prstGeom prst="rect">
            <a:avLst/>
          </a:prstGeom>
          <a:noFill/>
        </p:spPr>
        <p:txBody>
          <a:bodyPr wrap="square" rtlCol="0">
            <a:spAutoFit/>
          </a:bodyPr>
          <a:lstStyle/>
          <a:p>
            <a:pPr algn="ctr"/>
            <a:r>
              <a:rPr lang="en-US" sz="1050" dirty="0" smtClean="0"/>
              <a:t>Tube set 1</a:t>
            </a:r>
            <a:endParaRPr lang="en-US" sz="1050" dirty="0"/>
          </a:p>
        </p:txBody>
      </p:sp>
      <p:sp>
        <p:nvSpPr>
          <p:cNvPr id="91" name="TextBox 90"/>
          <p:cNvSpPr txBox="1"/>
          <p:nvPr/>
        </p:nvSpPr>
        <p:spPr>
          <a:xfrm>
            <a:off x="9125532" y="1725322"/>
            <a:ext cx="1581421" cy="261610"/>
          </a:xfrm>
          <a:prstGeom prst="rect">
            <a:avLst/>
          </a:prstGeom>
          <a:noFill/>
        </p:spPr>
        <p:txBody>
          <a:bodyPr wrap="square" rtlCol="0">
            <a:spAutoFit/>
          </a:bodyPr>
          <a:lstStyle/>
          <a:p>
            <a:pPr algn="ctr"/>
            <a:r>
              <a:rPr lang="en-US" sz="1050" dirty="0" smtClean="0"/>
              <a:t>Tube set 1</a:t>
            </a:r>
            <a:endParaRPr lang="en-US" sz="1050" dirty="0"/>
          </a:p>
        </p:txBody>
      </p:sp>
      <p:sp>
        <p:nvSpPr>
          <p:cNvPr id="92" name="TextBox 91"/>
          <p:cNvSpPr txBox="1"/>
          <p:nvPr/>
        </p:nvSpPr>
        <p:spPr>
          <a:xfrm>
            <a:off x="9144615" y="3854310"/>
            <a:ext cx="1581421" cy="415498"/>
          </a:xfrm>
          <a:prstGeom prst="rect">
            <a:avLst/>
          </a:prstGeom>
          <a:noFill/>
        </p:spPr>
        <p:txBody>
          <a:bodyPr wrap="square" rtlCol="0">
            <a:spAutoFit/>
          </a:bodyPr>
          <a:lstStyle/>
          <a:p>
            <a:pPr algn="ctr"/>
            <a:r>
              <a:rPr lang="en-US" sz="1050" dirty="0" smtClean="0"/>
              <a:t>Tube set 2</a:t>
            </a:r>
          </a:p>
          <a:p>
            <a:pPr algn="ctr"/>
            <a:r>
              <a:rPr lang="en-US" sz="1050" dirty="0" smtClean="0"/>
              <a:t>Final Extractions</a:t>
            </a:r>
            <a:endParaRPr lang="en-US" sz="1050" dirty="0"/>
          </a:p>
        </p:txBody>
      </p:sp>
      <p:cxnSp>
        <p:nvCxnSpPr>
          <p:cNvPr id="78" name="Straight Arrow Connector 77"/>
          <p:cNvCxnSpPr/>
          <p:nvPr/>
        </p:nvCxnSpPr>
        <p:spPr>
          <a:xfrm>
            <a:off x="9225829" y="1767791"/>
            <a:ext cx="0" cy="16144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9423962" y="1767790"/>
            <a:ext cx="0" cy="16144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rot="16200000">
            <a:off x="8749648" y="2440306"/>
            <a:ext cx="1134990" cy="246221"/>
          </a:xfrm>
          <a:prstGeom prst="rect">
            <a:avLst/>
          </a:prstGeom>
          <a:noFill/>
        </p:spPr>
        <p:txBody>
          <a:bodyPr wrap="square" rtlCol="0">
            <a:spAutoFit/>
          </a:bodyPr>
          <a:lstStyle/>
          <a:p>
            <a:r>
              <a:rPr lang="en-US" sz="1000" dirty="0" smtClean="0"/>
              <a:t>20uL supernatant</a:t>
            </a:r>
          </a:p>
        </p:txBody>
      </p:sp>
      <p:sp>
        <p:nvSpPr>
          <p:cNvPr id="81" name="TextBox 80"/>
          <p:cNvSpPr txBox="1"/>
          <p:nvPr/>
        </p:nvSpPr>
        <p:spPr>
          <a:xfrm rot="16200000">
            <a:off x="8997265" y="3542850"/>
            <a:ext cx="450812" cy="184666"/>
          </a:xfrm>
          <a:prstGeom prst="rect">
            <a:avLst/>
          </a:prstGeom>
          <a:noFill/>
        </p:spPr>
        <p:txBody>
          <a:bodyPr wrap="square" rtlCol="0">
            <a:spAutoFit/>
          </a:bodyPr>
          <a:lstStyle/>
          <a:p>
            <a:pPr algn="ctr"/>
            <a:r>
              <a:rPr lang="en-US" sz="600" b="1" dirty="0" err="1" smtClean="0"/>
              <a:t>Ext_ID</a:t>
            </a:r>
            <a:endParaRPr lang="en-US" sz="600" b="1" dirty="0"/>
          </a:p>
        </p:txBody>
      </p:sp>
      <p:sp>
        <p:nvSpPr>
          <p:cNvPr id="107" name="TextBox 106"/>
          <p:cNvSpPr txBox="1"/>
          <p:nvPr/>
        </p:nvSpPr>
        <p:spPr>
          <a:xfrm rot="16200000">
            <a:off x="9198556" y="3542850"/>
            <a:ext cx="450812" cy="184666"/>
          </a:xfrm>
          <a:prstGeom prst="rect">
            <a:avLst/>
          </a:prstGeom>
          <a:noFill/>
        </p:spPr>
        <p:txBody>
          <a:bodyPr wrap="square" rtlCol="0">
            <a:spAutoFit/>
          </a:bodyPr>
          <a:lstStyle/>
          <a:p>
            <a:pPr algn="ctr"/>
            <a:r>
              <a:rPr lang="en-US" sz="600" b="1" dirty="0" err="1" smtClean="0"/>
              <a:t>Ext_ID</a:t>
            </a:r>
            <a:endParaRPr lang="en-US" sz="600" b="1" dirty="0"/>
          </a:p>
        </p:txBody>
      </p:sp>
      <p:sp>
        <p:nvSpPr>
          <p:cNvPr id="82" name="TextBox 81"/>
          <p:cNvSpPr txBox="1"/>
          <p:nvPr/>
        </p:nvSpPr>
        <p:spPr>
          <a:xfrm rot="16200000">
            <a:off x="1468106" y="3496813"/>
            <a:ext cx="767109" cy="200055"/>
          </a:xfrm>
          <a:prstGeom prst="rect">
            <a:avLst/>
          </a:prstGeom>
          <a:noFill/>
        </p:spPr>
        <p:txBody>
          <a:bodyPr wrap="square" rtlCol="0">
            <a:spAutoFit/>
          </a:bodyPr>
          <a:lstStyle/>
          <a:p>
            <a:pPr algn="ctr"/>
            <a:r>
              <a:rPr lang="en-US" sz="700" dirty="0" smtClean="0"/>
              <a:t>14822</a:t>
            </a:r>
            <a:endParaRPr lang="en-US" sz="700" dirty="0"/>
          </a:p>
        </p:txBody>
      </p:sp>
      <p:sp>
        <p:nvSpPr>
          <p:cNvPr id="108" name="TextBox 107"/>
          <p:cNvSpPr txBox="1"/>
          <p:nvPr/>
        </p:nvSpPr>
        <p:spPr>
          <a:xfrm rot="16200000">
            <a:off x="1664541" y="3500228"/>
            <a:ext cx="767109" cy="200055"/>
          </a:xfrm>
          <a:prstGeom prst="rect">
            <a:avLst/>
          </a:prstGeom>
          <a:noFill/>
        </p:spPr>
        <p:txBody>
          <a:bodyPr wrap="square" rtlCol="0">
            <a:spAutoFit/>
          </a:bodyPr>
          <a:lstStyle/>
          <a:p>
            <a:pPr algn="ctr"/>
            <a:r>
              <a:rPr lang="en-US" sz="700" dirty="0" smtClean="0"/>
              <a:t>14821</a:t>
            </a:r>
            <a:endParaRPr lang="en-US" sz="700" dirty="0"/>
          </a:p>
        </p:txBody>
      </p:sp>
      <p:sp>
        <p:nvSpPr>
          <p:cNvPr id="109" name="TextBox 108"/>
          <p:cNvSpPr txBox="1"/>
          <p:nvPr/>
        </p:nvSpPr>
        <p:spPr>
          <a:xfrm rot="16200000">
            <a:off x="4432422" y="3502369"/>
            <a:ext cx="767109" cy="200055"/>
          </a:xfrm>
          <a:prstGeom prst="rect">
            <a:avLst/>
          </a:prstGeom>
          <a:noFill/>
        </p:spPr>
        <p:txBody>
          <a:bodyPr wrap="square" rtlCol="0">
            <a:spAutoFit/>
          </a:bodyPr>
          <a:lstStyle/>
          <a:p>
            <a:pPr algn="ctr"/>
            <a:r>
              <a:rPr lang="en-US" sz="700" dirty="0" smtClean="0"/>
              <a:t>14822</a:t>
            </a:r>
            <a:endParaRPr lang="en-US" sz="700" dirty="0"/>
          </a:p>
        </p:txBody>
      </p:sp>
      <p:sp>
        <p:nvSpPr>
          <p:cNvPr id="110" name="TextBox 109"/>
          <p:cNvSpPr txBox="1"/>
          <p:nvPr/>
        </p:nvSpPr>
        <p:spPr>
          <a:xfrm rot="16200000">
            <a:off x="4630554" y="3503390"/>
            <a:ext cx="767109" cy="200055"/>
          </a:xfrm>
          <a:prstGeom prst="rect">
            <a:avLst/>
          </a:prstGeom>
          <a:noFill/>
        </p:spPr>
        <p:txBody>
          <a:bodyPr wrap="square" rtlCol="0">
            <a:spAutoFit/>
          </a:bodyPr>
          <a:lstStyle/>
          <a:p>
            <a:pPr algn="ctr"/>
            <a:r>
              <a:rPr lang="en-US" sz="700" dirty="0" smtClean="0"/>
              <a:t>14821</a:t>
            </a:r>
            <a:endParaRPr lang="en-US" sz="700" dirty="0"/>
          </a:p>
        </p:txBody>
      </p:sp>
      <p:sp>
        <p:nvSpPr>
          <p:cNvPr id="111" name="TextBox 110"/>
          <p:cNvSpPr txBox="1"/>
          <p:nvPr/>
        </p:nvSpPr>
        <p:spPr>
          <a:xfrm rot="16200000">
            <a:off x="8840862" y="1414703"/>
            <a:ext cx="767109" cy="200055"/>
          </a:xfrm>
          <a:prstGeom prst="rect">
            <a:avLst/>
          </a:prstGeom>
          <a:noFill/>
        </p:spPr>
        <p:txBody>
          <a:bodyPr wrap="square" rtlCol="0">
            <a:spAutoFit/>
          </a:bodyPr>
          <a:lstStyle/>
          <a:p>
            <a:pPr algn="ctr"/>
            <a:r>
              <a:rPr lang="en-US" sz="700" dirty="0" smtClean="0"/>
              <a:t>14822</a:t>
            </a:r>
            <a:endParaRPr lang="en-US" sz="700" dirty="0"/>
          </a:p>
        </p:txBody>
      </p:sp>
      <p:sp>
        <p:nvSpPr>
          <p:cNvPr id="112" name="TextBox 111"/>
          <p:cNvSpPr txBox="1"/>
          <p:nvPr/>
        </p:nvSpPr>
        <p:spPr>
          <a:xfrm rot="16200000">
            <a:off x="9043082" y="1423501"/>
            <a:ext cx="767109" cy="200055"/>
          </a:xfrm>
          <a:prstGeom prst="rect">
            <a:avLst/>
          </a:prstGeom>
          <a:noFill/>
        </p:spPr>
        <p:txBody>
          <a:bodyPr wrap="square" rtlCol="0">
            <a:spAutoFit/>
          </a:bodyPr>
          <a:lstStyle/>
          <a:p>
            <a:pPr algn="ctr"/>
            <a:r>
              <a:rPr lang="en-US" sz="700" dirty="0" smtClean="0"/>
              <a:t>14821</a:t>
            </a:r>
            <a:endParaRPr lang="en-US" sz="700" dirty="0"/>
          </a:p>
        </p:txBody>
      </p:sp>
    </p:spTree>
    <p:extLst>
      <p:ext uri="{BB962C8B-B14F-4D97-AF65-F5344CB8AC3E}">
        <p14:creationId xmlns:p14="http://schemas.microsoft.com/office/powerpoint/2010/main" val="3437799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2">
                                            <p:txEl>
                                              <p:pRg st="1" end="1"/>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1"/>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02">
                                            <p:txEl>
                                              <p:pRg st="2" end="2"/>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1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7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0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92"/>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02">
                                            <p:txEl>
                                              <p:pRg st="3" end="3"/>
                                            </p:txEl>
                                          </p:spTgt>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02">
                                            <p:txEl>
                                              <p:pRg st="4" end="4"/>
                                            </p:txEl>
                                          </p:spTgt>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81"/>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5" grpId="0" animBg="1"/>
      <p:bldP spid="41" grpId="0" animBg="1"/>
      <p:bldP spid="18" grpId="0" animBg="1"/>
      <p:bldP spid="60" grpId="0" animBg="1"/>
      <p:bldP spid="61" grpId="0" animBg="1"/>
      <p:bldP spid="52" grpId="0"/>
      <p:bldP spid="53" grpId="0"/>
      <p:bldP spid="68" grpId="0"/>
      <p:bldP spid="75" grpId="0"/>
      <p:bldP spid="86" grpId="0" animBg="1"/>
      <p:bldP spid="87" grpId="0" animBg="1"/>
      <p:bldP spid="90" grpId="0"/>
      <p:bldP spid="91" grpId="0"/>
      <p:bldP spid="92" grpId="0"/>
      <p:bldP spid="79" grpId="0"/>
      <p:bldP spid="81" grpId="0"/>
      <p:bldP spid="107" grpId="0"/>
      <p:bldP spid="82" grpId="0"/>
      <p:bldP spid="108" grpId="0"/>
      <p:bldP spid="109" grpId="0"/>
      <p:bldP spid="110" grpId="0"/>
      <p:bldP spid="111" grpId="0"/>
      <p:bldP spid="1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603750" cy="1325563"/>
          </a:xfrm>
        </p:spPr>
        <p:txBody>
          <a:bodyPr/>
          <a:lstStyle/>
          <a:p>
            <a:r>
              <a:rPr lang="en-US" dirty="0" smtClean="0"/>
              <a:t>Recording extractions in the database</a:t>
            </a:r>
            <a:endParaRPr lang="en-US" dirty="0"/>
          </a:p>
        </p:txBody>
      </p:sp>
      <p:sp>
        <p:nvSpPr>
          <p:cNvPr id="102" name="TextBox 101"/>
          <p:cNvSpPr txBox="1"/>
          <p:nvPr/>
        </p:nvSpPr>
        <p:spPr>
          <a:xfrm>
            <a:off x="3501036" y="3307951"/>
            <a:ext cx="8352912" cy="3539430"/>
          </a:xfrm>
          <a:prstGeom prst="rect">
            <a:avLst/>
          </a:prstGeom>
          <a:noFill/>
        </p:spPr>
        <p:txBody>
          <a:bodyPr wrap="square" rtlCol="0">
            <a:spAutoFit/>
          </a:bodyPr>
          <a:lstStyle/>
          <a:p>
            <a:pPr marL="342900" indent="-342900">
              <a:buFont typeface="+mj-lt"/>
              <a:buAutoNum type="arabicPeriod"/>
            </a:pPr>
            <a:r>
              <a:rPr lang="en-US" sz="1600" dirty="0" smtClean="0"/>
              <a:t>On the “Start Here” form in isolations, select “DNA from culture” for fungal DNA. If you are extracting from a beetle, you will choose “DNA from </a:t>
            </a:r>
            <a:r>
              <a:rPr lang="en-US" sz="1600" dirty="0" err="1" smtClean="0"/>
              <a:t>Scolytos</a:t>
            </a:r>
            <a:r>
              <a:rPr lang="en-US" sz="1600" dirty="0" smtClean="0"/>
              <a:t> sample.”</a:t>
            </a:r>
          </a:p>
          <a:p>
            <a:pPr marL="342900" indent="-342900">
              <a:buFont typeface="+mj-lt"/>
              <a:buAutoNum type="arabicPeriod"/>
            </a:pPr>
            <a:r>
              <a:rPr lang="en-US" sz="1600" dirty="0" smtClean="0"/>
              <a:t>Create an </a:t>
            </a:r>
            <a:r>
              <a:rPr lang="en-US" sz="1600" b="1" dirty="0" err="1" smtClean="0"/>
              <a:t>extraction_id</a:t>
            </a:r>
            <a:r>
              <a:rPr lang="en-US" sz="1600" dirty="0" smtClean="0"/>
              <a:t> for each sample.</a:t>
            </a:r>
          </a:p>
          <a:p>
            <a:pPr marL="342900" indent="-342900">
              <a:buFont typeface="+mj-lt"/>
              <a:buAutoNum type="arabicPeriod"/>
            </a:pPr>
            <a:r>
              <a:rPr lang="en-US" sz="1600" dirty="0" smtClean="0"/>
              <a:t>Record the subculture </a:t>
            </a:r>
            <a:r>
              <a:rPr lang="en-US" sz="1600" b="1" dirty="0" err="1" smtClean="0"/>
              <a:t>plate_number</a:t>
            </a:r>
            <a:r>
              <a:rPr lang="en-US" sz="1600" dirty="0" smtClean="0"/>
              <a:t> the sample came from. If you are extracting from a beetle, you will have a </a:t>
            </a:r>
            <a:r>
              <a:rPr lang="en-US" sz="1600" b="1" dirty="0" err="1" smtClean="0"/>
              <a:t>scolytos_record</a:t>
            </a:r>
            <a:r>
              <a:rPr lang="en-US" sz="1600" dirty="0" smtClean="0"/>
              <a:t> column in this position.</a:t>
            </a:r>
          </a:p>
          <a:p>
            <a:pPr marL="342900" indent="-342900">
              <a:buFont typeface="+mj-lt"/>
              <a:buAutoNum type="arabicPeriod"/>
            </a:pPr>
            <a:r>
              <a:rPr lang="en-US" sz="1600" dirty="0" smtClean="0"/>
              <a:t>Record the </a:t>
            </a:r>
            <a:r>
              <a:rPr lang="en-US" sz="1600" b="1" dirty="0" err="1" smtClean="0"/>
              <a:t>isolate_name</a:t>
            </a:r>
            <a:r>
              <a:rPr lang="en-US" sz="1600" dirty="0" smtClean="0"/>
              <a:t> associated with the sample.</a:t>
            </a:r>
          </a:p>
          <a:p>
            <a:pPr marL="342900" indent="-342900">
              <a:buFont typeface="+mj-lt"/>
              <a:buAutoNum type="arabicPeriod"/>
            </a:pPr>
            <a:r>
              <a:rPr lang="en-US" sz="1600" dirty="0" smtClean="0"/>
              <a:t>The </a:t>
            </a:r>
            <a:r>
              <a:rPr lang="en-US" sz="1600" b="1" dirty="0" smtClean="0"/>
              <a:t>date</a:t>
            </a:r>
            <a:r>
              <a:rPr lang="en-US" sz="1600" dirty="0" smtClean="0"/>
              <a:t> will automatically fill with today’s date. Change this if you run the extraction on a different date.</a:t>
            </a:r>
          </a:p>
          <a:p>
            <a:pPr marL="342900" indent="-342900">
              <a:buFont typeface="+mj-lt"/>
              <a:buAutoNum type="arabicPeriod"/>
            </a:pPr>
            <a:r>
              <a:rPr lang="en-US" sz="1600" dirty="0" smtClean="0"/>
              <a:t>For most fungal extractions the </a:t>
            </a:r>
            <a:r>
              <a:rPr lang="en-US" sz="1600" b="1" dirty="0" smtClean="0"/>
              <a:t>method</a:t>
            </a:r>
            <a:r>
              <a:rPr lang="en-US" sz="1600" dirty="0" smtClean="0"/>
              <a:t> will be Ex-N-Amp-BSA, select an alternate if you did not use this method.</a:t>
            </a:r>
          </a:p>
          <a:p>
            <a:pPr marL="342900" indent="-342900">
              <a:buFont typeface="+mj-lt"/>
              <a:buAutoNum type="arabicPeriod"/>
            </a:pPr>
            <a:r>
              <a:rPr lang="en-US" sz="1600" dirty="0" smtClean="0"/>
              <a:t>Record the </a:t>
            </a:r>
            <a:r>
              <a:rPr lang="en-US" sz="1600" b="1" dirty="0" smtClean="0"/>
              <a:t>project</a:t>
            </a:r>
            <a:r>
              <a:rPr lang="en-US" sz="1600" dirty="0" smtClean="0"/>
              <a:t> these samples are associated (should be the same from the Primary Cultures).</a:t>
            </a:r>
          </a:p>
          <a:p>
            <a:pPr marL="342900" indent="-342900">
              <a:buFont typeface="+mj-lt"/>
              <a:buAutoNum type="arabicPeriod"/>
            </a:pPr>
            <a:r>
              <a:rPr lang="en-US" sz="1600" dirty="0" smtClean="0"/>
              <a:t>Record any relevant notes.</a:t>
            </a:r>
          </a:p>
          <a:p>
            <a:pPr marL="342900" indent="-342900">
              <a:buFont typeface="+mj-lt"/>
              <a:buAutoNum type="arabicPeriod"/>
            </a:pPr>
            <a:r>
              <a:rPr lang="en-US" sz="1600" dirty="0" smtClean="0"/>
              <a:t>Record the original beetle species the fungi was isolated from under </a:t>
            </a:r>
            <a:r>
              <a:rPr lang="en-US" sz="1600" b="1" dirty="0" err="1" smtClean="0"/>
              <a:t>orig_species</a:t>
            </a:r>
            <a:r>
              <a:rPr lang="en-US" sz="1600" dirty="0" smtClean="0"/>
              <a:t>.</a:t>
            </a:r>
          </a:p>
        </p:txBody>
      </p:sp>
      <p:pic>
        <p:nvPicPr>
          <p:cNvPr id="88" name="Picture 8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99916" y="4267310"/>
            <a:ext cx="2286971" cy="860574"/>
          </a:xfrm>
          <a:prstGeom prst="rect">
            <a:avLst/>
          </a:prstGeom>
        </p:spPr>
      </p:pic>
      <p:sp>
        <p:nvSpPr>
          <p:cNvPr id="92" name="TextBox 91"/>
          <p:cNvSpPr txBox="1"/>
          <p:nvPr/>
        </p:nvSpPr>
        <p:spPr>
          <a:xfrm>
            <a:off x="624947" y="4999732"/>
            <a:ext cx="1882534" cy="415498"/>
          </a:xfrm>
          <a:prstGeom prst="rect">
            <a:avLst/>
          </a:prstGeom>
          <a:noFill/>
        </p:spPr>
        <p:txBody>
          <a:bodyPr wrap="square" rtlCol="0">
            <a:spAutoFit/>
          </a:bodyPr>
          <a:lstStyle/>
          <a:p>
            <a:pPr algn="ctr"/>
            <a:r>
              <a:rPr lang="en-US" sz="1050" dirty="0" smtClean="0"/>
              <a:t>Tube set 2</a:t>
            </a:r>
          </a:p>
          <a:p>
            <a:pPr algn="ctr"/>
            <a:r>
              <a:rPr lang="en-US" sz="1050" dirty="0" smtClean="0"/>
              <a:t>Final Extractions</a:t>
            </a:r>
            <a:endParaRPr lang="en-US" sz="1050" dirty="0"/>
          </a:p>
        </p:txBody>
      </p:sp>
      <p:sp>
        <p:nvSpPr>
          <p:cNvPr id="81" name="TextBox 80"/>
          <p:cNvSpPr txBox="1"/>
          <p:nvPr/>
        </p:nvSpPr>
        <p:spPr>
          <a:xfrm rot="16200000">
            <a:off x="334924" y="4560993"/>
            <a:ext cx="643549" cy="230832"/>
          </a:xfrm>
          <a:prstGeom prst="rect">
            <a:avLst/>
          </a:prstGeom>
          <a:noFill/>
        </p:spPr>
        <p:txBody>
          <a:bodyPr wrap="square" rtlCol="0">
            <a:spAutoFit/>
          </a:bodyPr>
          <a:lstStyle/>
          <a:p>
            <a:pPr algn="ctr"/>
            <a:r>
              <a:rPr lang="en-US" sz="900" b="1" dirty="0" smtClean="0"/>
              <a:t>5732</a:t>
            </a:r>
            <a:endParaRPr lang="en-US" sz="600" b="1" dirty="0"/>
          </a:p>
        </p:txBody>
      </p:sp>
      <p:sp>
        <p:nvSpPr>
          <p:cNvPr id="107" name="TextBox 106"/>
          <p:cNvSpPr txBox="1"/>
          <p:nvPr/>
        </p:nvSpPr>
        <p:spPr>
          <a:xfrm rot="16200000">
            <a:off x="610032" y="4559649"/>
            <a:ext cx="643549" cy="246221"/>
          </a:xfrm>
          <a:prstGeom prst="rect">
            <a:avLst/>
          </a:prstGeom>
          <a:noFill/>
        </p:spPr>
        <p:txBody>
          <a:bodyPr wrap="square" rtlCol="0">
            <a:spAutoFit/>
          </a:bodyPr>
          <a:lstStyle/>
          <a:p>
            <a:pPr algn="ctr"/>
            <a:r>
              <a:rPr lang="en-US" sz="1000" b="1" dirty="0" smtClean="0"/>
              <a:t>5733</a:t>
            </a:r>
            <a:endParaRPr lang="en-US" sz="600" b="1" dirty="0"/>
          </a:p>
        </p:txBody>
      </p:sp>
      <p:pic>
        <p:nvPicPr>
          <p:cNvPr id="5" name="Picture 4"/>
          <p:cNvPicPr>
            <a:picLocks noChangeAspect="1"/>
          </p:cNvPicPr>
          <p:nvPr/>
        </p:nvPicPr>
        <p:blipFill>
          <a:blip r:embed="rId4"/>
          <a:stretch>
            <a:fillRect/>
          </a:stretch>
        </p:blipFill>
        <p:spPr>
          <a:xfrm>
            <a:off x="758536" y="982602"/>
            <a:ext cx="10591800" cy="1952625"/>
          </a:xfrm>
          <a:prstGeom prst="rect">
            <a:avLst/>
          </a:prstGeom>
        </p:spPr>
      </p:pic>
    </p:spTree>
    <p:extLst>
      <p:ext uri="{BB962C8B-B14F-4D97-AF65-F5344CB8AC3E}">
        <p14:creationId xmlns:p14="http://schemas.microsoft.com/office/powerpoint/2010/main" val="1125347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603750" cy="1325563"/>
          </a:xfrm>
        </p:spPr>
        <p:txBody>
          <a:bodyPr/>
          <a:lstStyle/>
          <a:p>
            <a:r>
              <a:rPr lang="en-US" dirty="0" smtClean="0"/>
              <a:t>Creating PCR database entries</a:t>
            </a:r>
            <a:endParaRPr lang="en-US" dirty="0"/>
          </a:p>
        </p:txBody>
      </p:sp>
      <p:pic>
        <p:nvPicPr>
          <p:cNvPr id="3" name="Picture 2"/>
          <p:cNvPicPr>
            <a:picLocks noChangeAspect="1"/>
          </p:cNvPicPr>
          <p:nvPr/>
        </p:nvPicPr>
        <p:blipFill>
          <a:blip r:embed="rId3"/>
          <a:stretch>
            <a:fillRect/>
          </a:stretch>
        </p:blipFill>
        <p:spPr>
          <a:xfrm>
            <a:off x="929553" y="881495"/>
            <a:ext cx="10125075" cy="2019300"/>
          </a:xfrm>
          <a:prstGeom prst="rect">
            <a:avLst/>
          </a:prstGeom>
        </p:spPr>
      </p:pic>
      <p:sp>
        <p:nvSpPr>
          <p:cNvPr id="10" name="TextBox 9"/>
          <p:cNvSpPr txBox="1"/>
          <p:nvPr/>
        </p:nvSpPr>
        <p:spPr>
          <a:xfrm>
            <a:off x="929552" y="2982368"/>
            <a:ext cx="10125075" cy="3785652"/>
          </a:xfrm>
          <a:prstGeom prst="rect">
            <a:avLst/>
          </a:prstGeom>
          <a:noFill/>
        </p:spPr>
        <p:txBody>
          <a:bodyPr wrap="square" rtlCol="0">
            <a:spAutoFit/>
          </a:bodyPr>
          <a:lstStyle/>
          <a:p>
            <a:r>
              <a:rPr lang="en-US" sz="1600" b="1" dirty="0" smtClean="0"/>
              <a:t>Creating PCR database entries</a:t>
            </a:r>
          </a:p>
          <a:p>
            <a:pPr marL="342900" indent="-342900">
              <a:buFont typeface="+mj-lt"/>
              <a:buAutoNum type="arabicPeriod"/>
            </a:pPr>
            <a:r>
              <a:rPr lang="en-US" sz="1600" dirty="0" smtClean="0"/>
              <a:t>Create </a:t>
            </a:r>
            <a:r>
              <a:rPr lang="en-US" sz="1600" b="1" dirty="0" smtClean="0"/>
              <a:t>PCR_ID</a:t>
            </a:r>
            <a:r>
              <a:rPr lang="en-US" sz="1600" dirty="0" smtClean="0"/>
              <a:t>s for each of your samples and a positive and negative control.</a:t>
            </a:r>
          </a:p>
          <a:p>
            <a:pPr marL="342900" indent="-342900">
              <a:buFont typeface="+mj-lt"/>
              <a:buAutoNum type="arabicPeriod"/>
            </a:pPr>
            <a:r>
              <a:rPr lang="en-US" sz="1600" dirty="0" smtClean="0"/>
              <a:t>Record the </a:t>
            </a:r>
            <a:r>
              <a:rPr lang="en-US" sz="1600" b="1" dirty="0" err="1" smtClean="0"/>
              <a:t>extraction_ID</a:t>
            </a:r>
            <a:r>
              <a:rPr lang="en-US" sz="1600" dirty="0" smtClean="0"/>
              <a:t> of each sample, including your positive control. Your negative control will have 0 as its extraction ID.</a:t>
            </a:r>
          </a:p>
          <a:p>
            <a:pPr marL="342900" indent="-342900">
              <a:buFont typeface="+mj-lt"/>
              <a:buAutoNum type="arabicPeriod"/>
            </a:pPr>
            <a:r>
              <a:rPr lang="en-US" sz="1600" dirty="0" smtClean="0"/>
              <a:t>Record the </a:t>
            </a:r>
            <a:r>
              <a:rPr lang="en-US" sz="1600" b="1" dirty="0" err="1" smtClean="0"/>
              <a:t>isolate_name</a:t>
            </a:r>
            <a:r>
              <a:rPr lang="en-US" sz="1600" dirty="0" smtClean="0"/>
              <a:t> of each extraction you will be amplifying. Your positive control and negative control will have “</a:t>
            </a:r>
            <a:r>
              <a:rPr lang="en-US" sz="1600" dirty="0" err="1" smtClean="0"/>
              <a:t>pos.c</a:t>
            </a:r>
            <a:r>
              <a:rPr lang="en-US" sz="1600" dirty="0" smtClean="0"/>
              <a:t>.” and “</a:t>
            </a:r>
            <a:r>
              <a:rPr lang="en-US" sz="1600" dirty="0" err="1" smtClean="0"/>
              <a:t>neg.c</a:t>
            </a:r>
            <a:r>
              <a:rPr lang="en-US" sz="1600" dirty="0" smtClean="0"/>
              <a:t>.” as their isolate names respectively.</a:t>
            </a:r>
          </a:p>
          <a:p>
            <a:pPr marL="342900" indent="-342900">
              <a:buFont typeface="+mj-lt"/>
              <a:buAutoNum type="arabicPeriod"/>
            </a:pPr>
            <a:r>
              <a:rPr lang="en-US" sz="1600" dirty="0" smtClean="0"/>
              <a:t>The </a:t>
            </a:r>
            <a:r>
              <a:rPr lang="en-US" sz="1600" b="1" dirty="0" smtClean="0"/>
              <a:t>date</a:t>
            </a:r>
            <a:r>
              <a:rPr lang="en-US" sz="1600" dirty="0" smtClean="0"/>
              <a:t> will autofill, change this if you have run or will run PCR on a different date.</a:t>
            </a:r>
          </a:p>
          <a:p>
            <a:pPr marL="342900" indent="-342900">
              <a:buFont typeface="+mj-lt"/>
              <a:buAutoNum type="arabicPeriod"/>
            </a:pPr>
            <a:r>
              <a:rPr lang="en-US" sz="1600" dirty="0" smtClean="0"/>
              <a:t>Record the PCR protocol under </a:t>
            </a:r>
            <a:r>
              <a:rPr lang="en-US" sz="1600" b="1" dirty="0" smtClean="0"/>
              <a:t>method</a:t>
            </a:r>
            <a:r>
              <a:rPr lang="en-US" sz="1600" dirty="0" smtClean="0"/>
              <a:t>. This will depend on your primers and DNA.</a:t>
            </a:r>
          </a:p>
          <a:p>
            <a:pPr marL="342900" indent="-342900">
              <a:buFont typeface="+mj-lt"/>
              <a:buAutoNum type="arabicPeriod"/>
            </a:pPr>
            <a:r>
              <a:rPr lang="en-US" sz="1600" dirty="0" smtClean="0"/>
              <a:t>Record the </a:t>
            </a:r>
            <a:r>
              <a:rPr lang="en-US" sz="1600" b="1" dirty="0" err="1" smtClean="0"/>
              <a:t>Taq</a:t>
            </a:r>
            <a:r>
              <a:rPr lang="en-US" sz="1600" dirty="0" smtClean="0"/>
              <a:t> you will be using, for most fungi this is “</a:t>
            </a:r>
            <a:r>
              <a:rPr lang="en-US" sz="1600" dirty="0" err="1" smtClean="0"/>
              <a:t>ExTaq_premix</a:t>
            </a:r>
            <a:r>
              <a:rPr lang="en-US" sz="1600" dirty="0" smtClean="0"/>
              <a:t>”.</a:t>
            </a:r>
          </a:p>
          <a:p>
            <a:pPr marL="342900" indent="-342900">
              <a:buFont typeface="+mj-lt"/>
              <a:buAutoNum type="arabicPeriod"/>
            </a:pPr>
            <a:r>
              <a:rPr lang="en-US" sz="1600" dirty="0" smtClean="0"/>
              <a:t>Record your forward and reverse primer names under </a:t>
            </a:r>
            <a:r>
              <a:rPr lang="en-US" sz="1600" b="1" dirty="0" err="1" smtClean="0"/>
              <a:t>primer_F</a:t>
            </a:r>
            <a:r>
              <a:rPr lang="en-US" sz="1600" dirty="0" smtClean="0"/>
              <a:t> and </a:t>
            </a:r>
            <a:r>
              <a:rPr lang="en-US" sz="1600" b="1" dirty="0" err="1" smtClean="0"/>
              <a:t>primer_R</a:t>
            </a:r>
            <a:r>
              <a:rPr lang="en-US" sz="1600" dirty="0" smtClean="0"/>
              <a:t> respectively.</a:t>
            </a:r>
          </a:p>
          <a:p>
            <a:pPr marL="342900" indent="-342900">
              <a:buFont typeface="+mj-lt"/>
              <a:buAutoNum type="arabicPeriod"/>
            </a:pPr>
            <a:r>
              <a:rPr lang="en-US" sz="1600" dirty="0" smtClean="0"/>
              <a:t>The remaining columns will be filled in after you run your PCR and gel.</a:t>
            </a:r>
          </a:p>
          <a:p>
            <a:pPr marL="342900" indent="-342900">
              <a:buFont typeface="+mj-lt"/>
              <a:buAutoNum type="arabicPeriod"/>
            </a:pPr>
            <a:endParaRPr lang="en-US" sz="1600" dirty="0"/>
          </a:p>
          <a:p>
            <a:r>
              <a:rPr lang="en-US" sz="1600" dirty="0" smtClean="0"/>
              <a:t>Note: Many of these columns require you select a value from a drop down list. If your value is not on the list, add it to the appropriate table in the database. For instance, new PCR protocols should be recorded in the </a:t>
            </a:r>
            <a:r>
              <a:rPr lang="en-US" sz="1600" dirty="0" err="1" smtClean="0"/>
              <a:t>DNA_methods</a:t>
            </a:r>
            <a:r>
              <a:rPr lang="en-US" sz="1600" dirty="0" smtClean="0"/>
              <a:t> table. They will then be available to select in the </a:t>
            </a:r>
            <a:r>
              <a:rPr lang="en-US" sz="1600" b="1" dirty="0" smtClean="0"/>
              <a:t>method</a:t>
            </a:r>
            <a:r>
              <a:rPr lang="en-US" sz="1600" dirty="0" smtClean="0"/>
              <a:t> column.</a:t>
            </a:r>
          </a:p>
        </p:txBody>
      </p:sp>
    </p:spTree>
    <p:extLst>
      <p:ext uri="{BB962C8B-B14F-4D97-AF65-F5344CB8AC3E}">
        <p14:creationId xmlns:p14="http://schemas.microsoft.com/office/powerpoint/2010/main" val="198348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 y="-154414"/>
            <a:ext cx="9603750" cy="1325563"/>
          </a:xfrm>
        </p:spPr>
        <p:txBody>
          <a:bodyPr/>
          <a:lstStyle/>
          <a:p>
            <a:r>
              <a:rPr lang="en-US" dirty="0" smtClean="0"/>
              <a:t>Running PCR and gels</a:t>
            </a:r>
            <a:endParaRPr lang="en-US" dirty="0"/>
          </a:p>
        </p:txBody>
      </p:sp>
      <p:sp>
        <p:nvSpPr>
          <p:cNvPr id="10" name="TextBox 9"/>
          <p:cNvSpPr txBox="1"/>
          <p:nvPr/>
        </p:nvSpPr>
        <p:spPr>
          <a:xfrm>
            <a:off x="524307" y="1171149"/>
            <a:ext cx="4920530" cy="4770537"/>
          </a:xfrm>
          <a:prstGeom prst="rect">
            <a:avLst/>
          </a:prstGeom>
          <a:noFill/>
        </p:spPr>
        <p:txBody>
          <a:bodyPr wrap="square" rtlCol="0">
            <a:spAutoFit/>
          </a:bodyPr>
          <a:lstStyle/>
          <a:p>
            <a:r>
              <a:rPr lang="en-US" sz="1600" b="1" dirty="0" smtClean="0"/>
              <a:t>Running PCR</a:t>
            </a:r>
          </a:p>
          <a:p>
            <a:pPr marL="342900" indent="-342900">
              <a:buFont typeface="+mj-lt"/>
              <a:buAutoNum type="arabicPeriod"/>
            </a:pPr>
            <a:r>
              <a:rPr lang="en-US" sz="1600" dirty="0" smtClean="0"/>
              <a:t>Create master mix, a common mix is listed below:</a:t>
            </a:r>
          </a:p>
          <a:p>
            <a:pPr marL="800100" lvl="1" indent="-342900">
              <a:buFont typeface="Arial" panose="020B0604020202020204" pitchFamily="34" charset="0"/>
              <a:buChar char="•"/>
            </a:pPr>
            <a:r>
              <a:rPr lang="en-US" sz="1600" dirty="0" smtClean="0"/>
              <a:t>12.5 </a:t>
            </a:r>
            <a:r>
              <a:rPr lang="en-US" sz="1600" dirty="0" err="1" smtClean="0"/>
              <a:t>uL</a:t>
            </a:r>
            <a:r>
              <a:rPr lang="en-US" sz="1600" dirty="0" smtClean="0"/>
              <a:t> </a:t>
            </a:r>
            <a:r>
              <a:rPr lang="en-US" sz="1600" dirty="0" err="1" smtClean="0"/>
              <a:t>PremixTaq</a:t>
            </a:r>
            <a:endParaRPr lang="en-US" sz="1600" dirty="0" smtClean="0"/>
          </a:p>
          <a:p>
            <a:pPr marL="800100" lvl="1" indent="-342900">
              <a:buFont typeface="Arial" panose="020B0604020202020204" pitchFamily="34" charset="0"/>
              <a:buChar char="•"/>
            </a:pPr>
            <a:r>
              <a:rPr lang="en-US" sz="1600" dirty="0" smtClean="0"/>
              <a:t>9.5 </a:t>
            </a:r>
            <a:r>
              <a:rPr lang="en-US" sz="1600" dirty="0" err="1" smtClean="0"/>
              <a:t>uL</a:t>
            </a:r>
            <a:r>
              <a:rPr lang="en-US" sz="1600" dirty="0" smtClean="0"/>
              <a:t> PCR H20</a:t>
            </a:r>
          </a:p>
          <a:p>
            <a:pPr marL="800100" lvl="1" indent="-342900">
              <a:buFont typeface="Arial" panose="020B0604020202020204" pitchFamily="34" charset="0"/>
              <a:buChar char="•"/>
            </a:pPr>
            <a:r>
              <a:rPr lang="en-US" sz="1600" dirty="0" smtClean="0"/>
              <a:t>1 </a:t>
            </a:r>
            <a:r>
              <a:rPr lang="en-US" sz="1600" dirty="0" err="1" smtClean="0"/>
              <a:t>uL</a:t>
            </a:r>
            <a:r>
              <a:rPr lang="en-US" sz="1600" dirty="0" smtClean="0"/>
              <a:t> Forward primer</a:t>
            </a:r>
          </a:p>
          <a:p>
            <a:pPr marL="800100" lvl="1" indent="-342900">
              <a:buFont typeface="Arial" panose="020B0604020202020204" pitchFamily="34" charset="0"/>
              <a:buChar char="•"/>
            </a:pPr>
            <a:r>
              <a:rPr lang="en-US" sz="1600" dirty="0" smtClean="0"/>
              <a:t>1 </a:t>
            </a:r>
            <a:r>
              <a:rPr lang="en-US" sz="1600" dirty="0" err="1" smtClean="0"/>
              <a:t>uL</a:t>
            </a:r>
            <a:r>
              <a:rPr lang="en-US" sz="1600" dirty="0" smtClean="0"/>
              <a:t> Reverse primer</a:t>
            </a:r>
          </a:p>
          <a:p>
            <a:pPr marL="800100" lvl="1" indent="-342900">
              <a:buFont typeface="Arial" panose="020B0604020202020204" pitchFamily="34" charset="0"/>
              <a:buChar char="•"/>
            </a:pPr>
            <a:r>
              <a:rPr lang="en-US" sz="1600" dirty="0" smtClean="0"/>
              <a:t>1 </a:t>
            </a:r>
            <a:r>
              <a:rPr lang="en-US" sz="1600" dirty="0" err="1" smtClean="0"/>
              <a:t>uL</a:t>
            </a:r>
            <a:r>
              <a:rPr lang="en-US" sz="1600" dirty="0" smtClean="0"/>
              <a:t> DMSO</a:t>
            </a:r>
          </a:p>
          <a:p>
            <a:pPr marL="342900" indent="-342900">
              <a:buFont typeface="+mj-lt"/>
              <a:buAutoNum type="arabicPeriod"/>
            </a:pPr>
            <a:r>
              <a:rPr lang="en-US" sz="1600" dirty="0" smtClean="0"/>
              <a:t>Multiply these values by the number of reactions you will have (including controls) + 2. Mix the resulting volumes together in an Eppendorf tube and label Master Mix or MM.</a:t>
            </a:r>
          </a:p>
          <a:p>
            <a:pPr marL="342900" indent="-342900">
              <a:buFont typeface="+mj-lt"/>
              <a:buAutoNum type="arabicPeriod"/>
            </a:pPr>
            <a:r>
              <a:rPr lang="en-US" sz="1600" dirty="0" smtClean="0"/>
              <a:t>Label 8-strip PCR tubes with your </a:t>
            </a:r>
            <a:r>
              <a:rPr lang="en-US" sz="1600" b="1" dirty="0" smtClean="0"/>
              <a:t>PCR_ID</a:t>
            </a:r>
            <a:r>
              <a:rPr lang="en-US" sz="1600" dirty="0" smtClean="0"/>
              <a:t>s from the database. Transfer 25 </a:t>
            </a:r>
            <a:r>
              <a:rPr lang="en-US" sz="1600" dirty="0" err="1" smtClean="0"/>
              <a:t>uL</a:t>
            </a:r>
            <a:r>
              <a:rPr lang="en-US" sz="1600" dirty="0" smtClean="0"/>
              <a:t> (sum of reagent volumes for one reaction) of the master mix to each vial to be used.</a:t>
            </a:r>
          </a:p>
          <a:p>
            <a:pPr marL="342900" indent="-342900">
              <a:buFont typeface="+mj-lt"/>
              <a:buAutoNum type="arabicPeriod"/>
            </a:pPr>
            <a:r>
              <a:rPr lang="en-US" sz="1600" dirty="0" smtClean="0"/>
              <a:t>Transfer 1 </a:t>
            </a:r>
            <a:r>
              <a:rPr lang="en-US" sz="1600" dirty="0" err="1" smtClean="0"/>
              <a:t>uL</a:t>
            </a:r>
            <a:r>
              <a:rPr lang="en-US" sz="1600" dirty="0" smtClean="0"/>
              <a:t> of extraction to its corresponding PCR vial.</a:t>
            </a:r>
          </a:p>
          <a:p>
            <a:pPr marL="342900" indent="-342900">
              <a:buFont typeface="+mj-lt"/>
              <a:buAutoNum type="arabicPeriod"/>
            </a:pPr>
            <a:r>
              <a:rPr lang="en-US" sz="1600" dirty="0" smtClean="0"/>
              <a:t>Run in </a:t>
            </a:r>
            <a:r>
              <a:rPr lang="en-US" sz="1600" dirty="0" err="1" smtClean="0"/>
              <a:t>thermocycler</a:t>
            </a:r>
            <a:r>
              <a:rPr lang="en-US" sz="1600" dirty="0" smtClean="0"/>
              <a:t> using protocol you recorded as the </a:t>
            </a:r>
            <a:r>
              <a:rPr lang="en-US" sz="1600" b="1" dirty="0" smtClean="0"/>
              <a:t>method</a:t>
            </a:r>
            <a:r>
              <a:rPr lang="en-US" sz="1600" dirty="0" smtClean="0"/>
              <a:t>.</a:t>
            </a:r>
          </a:p>
        </p:txBody>
      </p:sp>
      <p:sp>
        <p:nvSpPr>
          <p:cNvPr id="5" name="TextBox 4"/>
          <p:cNvSpPr txBox="1"/>
          <p:nvPr/>
        </p:nvSpPr>
        <p:spPr>
          <a:xfrm>
            <a:off x="6256626" y="1171149"/>
            <a:ext cx="4920530" cy="5509200"/>
          </a:xfrm>
          <a:prstGeom prst="rect">
            <a:avLst/>
          </a:prstGeom>
          <a:noFill/>
        </p:spPr>
        <p:txBody>
          <a:bodyPr wrap="square" rtlCol="0">
            <a:spAutoFit/>
          </a:bodyPr>
          <a:lstStyle/>
          <a:p>
            <a:r>
              <a:rPr lang="en-US" sz="1600" b="1" dirty="0" smtClean="0"/>
              <a:t>Running Gels</a:t>
            </a:r>
          </a:p>
          <a:p>
            <a:pPr marL="342900" indent="-342900">
              <a:buFont typeface="+mj-lt"/>
              <a:buAutoNum type="arabicPeriod"/>
            </a:pPr>
            <a:r>
              <a:rPr lang="en-US" sz="1600" dirty="0" smtClean="0"/>
              <a:t>Determine how many wells your gel will need, and select the best apparatus for your needs. You will need enough wells for all PCR samples plus one extra well per row for the ladder.</a:t>
            </a:r>
          </a:p>
          <a:p>
            <a:pPr marL="342900" indent="-342900">
              <a:buFont typeface="+mj-lt"/>
              <a:buAutoNum type="arabicPeriod"/>
            </a:pPr>
            <a:r>
              <a:rPr lang="en-US" sz="1600" dirty="0" smtClean="0"/>
              <a:t>Either in new tubes, or on a piece of </a:t>
            </a:r>
            <a:r>
              <a:rPr lang="en-US" sz="1600" dirty="0" err="1" smtClean="0"/>
              <a:t>parafilm</a:t>
            </a:r>
            <a:r>
              <a:rPr lang="en-US" sz="1600" dirty="0" smtClean="0"/>
              <a:t>, mix 1.5 </a:t>
            </a:r>
            <a:r>
              <a:rPr lang="en-US" sz="1600" dirty="0" err="1" smtClean="0"/>
              <a:t>uL</a:t>
            </a:r>
            <a:r>
              <a:rPr lang="en-US" sz="1600" dirty="0" smtClean="0"/>
              <a:t> SYBR Green+6x Loading Dye mix with 5uL of your ladder, transfer to the left well, repeating for each row.</a:t>
            </a:r>
          </a:p>
          <a:p>
            <a:pPr marL="342900" indent="-342900">
              <a:buFont typeface="+mj-lt"/>
              <a:buAutoNum type="arabicPeriod"/>
            </a:pPr>
            <a:r>
              <a:rPr lang="en-US" sz="1600" dirty="0" smtClean="0"/>
              <a:t>Mix 1.5uL SYBR </a:t>
            </a:r>
            <a:r>
              <a:rPr lang="en-US" sz="1600" dirty="0"/>
              <a:t>Green+6x Loading Dye mix </a:t>
            </a:r>
            <a:r>
              <a:rPr lang="en-US" sz="1600" dirty="0" smtClean="0"/>
              <a:t>with 5 </a:t>
            </a:r>
            <a:r>
              <a:rPr lang="en-US" sz="1600" dirty="0" err="1" smtClean="0"/>
              <a:t>uL</a:t>
            </a:r>
            <a:r>
              <a:rPr lang="en-US" sz="1600" dirty="0" smtClean="0"/>
              <a:t> of PCR product, then transfer to a well in the gel. Keep track of what sample is in each well.</a:t>
            </a:r>
          </a:p>
          <a:p>
            <a:pPr marL="342900" indent="-342900">
              <a:buFont typeface="+mj-lt"/>
              <a:buAutoNum type="arabicPeriod"/>
            </a:pPr>
            <a:r>
              <a:rPr lang="en-US" sz="1600" dirty="0" smtClean="0"/>
              <a:t>When mixing dye and PCR product, always use a new </a:t>
            </a:r>
            <a:r>
              <a:rPr lang="en-US" sz="1600" dirty="0" err="1" smtClean="0"/>
              <a:t>pippete</a:t>
            </a:r>
            <a:r>
              <a:rPr lang="en-US" sz="1600" dirty="0" smtClean="0"/>
              <a:t> tip and clean vial or </a:t>
            </a:r>
            <a:r>
              <a:rPr lang="en-US" sz="1600" dirty="0" err="1" smtClean="0"/>
              <a:t>parafilm</a:t>
            </a:r>
            <a:r>
              <a:rPr lang="en-US" sz="1600" dirty="0" smtClean="0"/>
              <a:t> for mixing.</a:t>
            </a:r>
          </a:p>
          <a:p>
            <a:pPr marL="342900" indent="-342900">
              <a:buFont typeface="+mj-lt"/>
              <a:buAutoNum type="arabicPeriod"/>
            </a:pPr>
            <a:r>
              <a:rPr lang="en-US" sz="1600" dirty="0" smtClean="0"/>
              <a:t>When all PCR </a:t>
            </a:r>
            <a:r>
              <a:rPr lang="en-US" sz="1600" dirty="0" err="1" smtClean="0"/>
              <a:t>producted</a:t>
            </a:r>
            <a:r>
              <a:rPr lang="en-US" sz="1600" dirty="0" smtClean="0"/>
              <a:t> is loaded in gel, fill with 1x TAE buffer until gel is submerged, and close apparatus.</a:t>
            </a:r>
          </a:p>
          <a:p>
            <a:pPr marL="342900" indent="-342900">
              <a:buFont typeface="+mj-lt"/>
              <a:buAutoNum type="arabicPeriod"/>
            </a:pPr>
            <a:r>
              <a:rPr lang="en-US" sz="1600" dirty="0" smtClean="0"/>
              <a:t>Set electrodes to ~110V and runtime as needed. 45 minutes seems to work well for most gels, and additional time can always be added.</a:t>
            </a:r>
            <a:endParaRPr lang="en-US" sz="1600" dirty="0"/>
          </a:p>
          <a:p>
            <a:pPr marL="342900" indent="-342900">
              <a:buFont typeface="+mj-lt"/>
              <a:buAutoNum type="arabicPeriod"/>
            </a:pPr>
            <a:r>
              <a:rPr lang="en-US" sz="1600" dirty="0" smtClean="0"/>
              <a:t>Use </a:t>
            </a:r>
            <a:r>
              <a:rPr lang="en-US" sz="1600" dirty="0" err="1" smtClean="0"/>
              <a:t>Enduro</a:t>
            </a:r>
            <a:r>
              <a:rPr lang="en-US" sz="1600" dirty="0" smtClean="0"/>
              <a:t> to take a photograph of the gel under UV light.</a:t>
            </a:r>
          </a:p>
        </p:txBody>
      </p:sp>
    </p:spTree>
    <p:extLst>
      <p:ext uri="{BB962C8B-B14F-4D97-AF65-F5344CB8AC3E}">
        <p14:creationId xmlns:p14="http://schemas.microsoft.com/office/powerpoint/2010/main" val="3376380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TotalTime>
  <Words>1806</Words>
  <Application>Microsoft Office PowerPoint</Application>
  <PresentationFormat>Widescreen</PresentationFormat>
  <Paragraphs>258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Isolating Fungi From Beetles</vt:lpstr>
      <vt:lpstr>Entering Primary Cultures in Isolations DB</vt:lpstr>
      <vt:lpstr>Morphotyping Primary Cultures and Counting CFUs</vt:lpstr>
      <vt:lpstr>Recording Isolates in Isolations DB</vt:lpstr>
      <vt:lpstr>Subculturing Isolates and Recording in DB</vt:lpstr>
      <vt:lpstr>Extracting DNA from Fungi</vt:lpstr>
      <vt:lpstr>Recording extractions in the database</vt:lpstr>
      <vt:lpstr>Creating PCR database entries</vt:lpstr>
      <vt:lpstr>Running PCR and gels</vt:lpstr>
      <vt:lpstr>Recording gel results in the database</vt:lpstr>
      <vt:lpstr>Preparing a database entry for sequencing</vt:lpstr>
      <vt:lpstr>Recording your sequence in the database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Isolating Fungi From Beetles</dc:title>
  <dc:creator>Zachary Nolen</dc:creator>
  <cp:lastModifiedBy>Nolen, Zachary J</cp:lastModifiedBy>
  <cp:revision>46</cp:revision>
  <dcterms:created xsi:type="dcterms:W3CDTF">2017-02-02T18:05:13Z</dcterms:created>
  <dcterms:modified xsi:type="dcterms:W3CDTF">2017-04-06T18:56:36Z</dcterms:modified>
</cp:coreProperties>
</file>